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94" r:id="rId2"/>
    <p:sldId id="259" r:id="rId3"/>
    <p:sldId id="258" r:id="rId4"/>
    <p:sldId id="260" r:id="rId5"/>
    <p:sldId id="302" r:id="rId6"/>
    <p:sldId id="262" r:id="rId7"/>
    <p:sldId id="296" r:id="rId8"/>
    <p:sldId id="286" r:id="rId9"/>
    <p:sldId id="265" r:id="rId10"/>
    <p:sldId id="266" r:id="rId11"/>
    <p:sldId id="267" r:id="rId12"/>
    <p:sldId id="300" r:id="rId13"/>
    <p:sldId id="292" r:id="rId14"/>
    <p:sldId id="297" r:id="rId15"/>
    <p:sldId id="268" r:id="rId16"/>
    <p:sldId id="270" r:id="rId17"/>
    <p:sldId id="271" r:id="rId18"/>
    <p:sldId id="269" r:id="rId19"/>
    <p:sldId id="274" r:id="rId20"/>
    <p:sldId id="295" r:id="rId21"/>
    <p:sldId id="304" r:id="rId22"/>
    <p:sldId id="299" r:id="rId23"/>
    <p:sldId id="301" r:id="rId24"/>
    <p:sldId id="276" r:id="rId25"/>
    <p:sldId id="277" r:id="rId26"/>
    <p:sldId id="278" r:id="rId27"/>
    <p:sldId id="279" r:id="rId28"/>
    <p:sldId id="280" r:id="rId29"/>
    <p:sldId id="291" r:id="rId30"/>
    <p:sldId id="281" r:id="rId31"/>
    <p:sldId id="282" r:id="rId32"/>
    <p:sldId id="283" r:id="rId33"/>
    <p:sldId id="298" r:id="rId34"/>
    <p:sldId id="28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287" r:id="rId43"/>
    <p:sldId id="288" r:id="rId44"/>
    <p:sldId id="289" r:id="rId45"/>
    <p:sldId id="29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BE"/>
    <a:srgbClr val="FF7C8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5256" autoAdjust="0"/>
  </p:normalViewPr>
  <p:slideViewPr>
    <p:cSldViewPr>
      <p:cViewPr varScale="1">
        <p:scale>
          <a:sx n="86" d="100"/>
          <a:sy n="86" d="100"/>
        </p:scale>
        <p:origin x="97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E0782-E535-4149-B435-1FEEF695AD77}" type="datetimeFigureOut">
              <a:rPr lang="en-IN" smtClean="0"/>
              <a:t>30-03-2025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49EAC-2312-4D4D-B459-BB05DE25B7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51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49EAC-2312-4D4D-B459-BB05DE25B72B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847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83A-09B9-49F1-BF09-84F90E0D215B}" type="datetimeFigureOut">
              <a:rPr lang="en-IN" smtClean="0"/>
              <a:t>30-03-2025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D432-75FA-4053-BDD6-9E71D2B6BE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64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83A-09B9-49F1-BF09-84F90E0D215B}" type="datetimeFigureOut">
              <a:rPr lang="en-IN" smtClean="0"/>
              <a:t>30-03-2025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D432-75FA-4053-BDD6-9E71D2B6BE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539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83A-09B9-49F1-BF09-84F90E0D215B}" type="datetimeFigureOut">
              <a:rPr lang="en-IN" smtClean="0"/>
              <a:t>30-03-2025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D432-75FA-4053-BDD6-9E71D2B6BE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720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83A-09B9-49F1-BF09-84F90E0D215B}" type="datetimeFigureOut">
              <a:rPr lang="en-IN" smtClean="0"/>
              <a:t>30-03-2025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D432-75FA-4053-BDD6-9E71D2B6BE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656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83A-09B9-49F1-BF09-84F90E0D215B}" type="datetimeFigureOut">
              <a:rPr lang="en-IN" smtClean="0"/>
              <a:t>30-03-2025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D432-75FA-4053-BDD6-9E71D2B6BE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003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83A-09B9-49F1-BF09-84F90E0D215B}" type="datetimeFigureOut">
              <a:rPr lang="en-IN" smtClean="0"/>
              <a:t>30-03-2025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D432-75FA-4053-BDD6-9E71D2B6BE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934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83A-09B9-49F1-BF09-84F90E0D215B}" type="datetimeFigureOut">
              <a:rPr lang="en-IN" smtClean="0"/>
              <a:t>30-03-2025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D432-75FA-4053-BDD6-9E71D2B6BE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73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83A-09B9-49F1-BF09-84F90E0D215B}" type="datetimeFigureOut">
              <a:rPr lang="en-IN" smtClean="0"/>
              <a:t>30-03-2025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D432-75FA-4053-BDD6-9E71D2B6BE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094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83A-09B9-49F1-BF09-84F90E0D215B}" type="datetimeFigureOut">
              <a:rPr lang="en-IN" smtClean="0"/>
              <a:t>30-03-2025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D432-75FA-4053-BDD6-9E71D2B6BE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335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83A-09B9-49F1-BF09-84F90E0D215B}" type="datetimeFigureOut">
              <a:rPr lang="en-IN" smtClean="0"/>
              <a:t>30-03-2025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D432-75FA-4053-BDD6-9E71D2B6BE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528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83A-09B9-49F1-BF09-84F90E0D215B}" type="datetimeFigureOut">
              <a:rPr lang="en-IN" smtClean="0"/>
              <a:t>30-03-2025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D432-75FA-4053-BDD6-9E71D2B6BE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17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6C83A-09B9-49F1-BF09-84F90E0D215B}" type="datetimeFigureOut">
              <a:rPr lang="en-IN" smtClean="0"/>
              <a:t>30-03-2025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D432-75FA-4053-BDD6-9E71D2B6BE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75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67B8-CBC0-6AF6-5AEC-8145C8FE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17" y="271316"/>
            <a:ext cx="8229600" cy="1213468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C00000"/>
                </a:solidFill>
                <a:latin typeface="Arial Black" panose="020B0A04020102020204" pitchFamily="34" charset="0"/>
              </a:rPr>
              <a:t>PORTAL PROCESS</a:t>
            </a:r>
            <a:br>
              <a:rPr lang="en-US" sz="54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en-IN" sz="5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F6252E-9456-032D-3AA4-0B7186416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84694"/>
            <a:ext cx="8928992" cy="436864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6DB4CA-F588-1617-9489-66DBF9D614C2}"/>
              </a:ext>
            </a:extLst>
          </p:cNvPr>
          <p:cNvSpPr txBox="1"/>
          <p:nvPr/>
        </p:nvSpPr>
        <p:spPr>
          <a:xfrm>
            <a:off x="1691680" y="87805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  <a:latin typeface="Wide Latin" panose="020A0A07050505020404" pitchFamily="18" charset="0"/>
              </a:rPr>
              <a:t>VIDYANJALI</a:t>
            </a:r>
            <a:endParaRPr lang="en-IN" sz="3600" dirty="0">
              <a:highlight>
                <a:srgbClr val="FFFF00"/>
              </a:highlight>
              <a:latin typeface="Wide Latin" panose="020A0A070505050204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BED06-8572-29CB-F37B-4ADAF82C0A24}"/>
              </a:ext>
            </a:extLst>
          </p:cNvPr>
          <p:cNvSpPr txBox="1"/>
          <p:nvPr/>
        </p:nvSpPr>
        <p:spPr>
          <a:xfrm>
            <a:off x="2915816" y="162880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highlight>
                  <a:srgbClr val="00FF00"/>
                </a:highlight>
                <a:latin typeface="Arial Black" panose="020B0A04020102020204" pitchFamily="34" charset="0"/>
              </a:rPr>
              <a:t>(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highlight>
                  <a:srgbClr val="00FF00"/>
                </a:highlight>
                <a:latin typeface="VNT Times" panose="020B0603050302020204" pitchFamily="34" charset="0"/>
              </a:rPr>
              <a:t>Sikul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highlight>
                  <a:srgbClr val="00FF00"/>
                </a:highlight>
                <a:latin typeface="VNT Times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highlight>
                  <a:srgbClr val="00FF00"/>
                </a:highlight>
                <a:latin typeface="VNT Times" panose="020B0603050302020204" pitchFamily="34" charset="0"/>
              </a:rPr>
              <a:t>K^ichhan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highlight>
                  <a:srgbClr val="00FF00"/>
                </a:highlight>
                <a:latin typeface="Arial Black" panose="020B0A04020102020204" pitchFamily="34" charset="0"/>
              </a:rPr>
              <a:t>)</a:t>
            </a:r>
            <a:endParaRPr lang="en-IN" sz="3600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4914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4449"/>
          </a:xfrm>
        </p:spPr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Step 5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DD4C2A9F-69C5-641E-5F24-6D19B8B08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9"/>
            <a:ext cx="8928992" cy="5328592"/>
          </a:xfr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FC3B061-E6BE-D52F-1270-2F143EBB7C9F}"/>
              </a:ext>
            </a:extLst>
          </p:cNvPr>
          <p:cNvSpPr txBox="1"/>
          <p:nvPr/>
        </p:nvSpPr>
        <p:spPr>
          <a:xfrm>
            <a:off x="107504" y="3032660"/>
            <a:ext cx="2592288" cy="37087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@Dashboard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@Activities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@Assets/Materials/    Equipment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 Offline Contribution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@Become Mentor/Mentee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@Profile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@Reset Password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@Logout</a:t>
            </a:r>
            <a:endParaRPr lang="en-IN" sz="2000" b="1" dirty="0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A47D4A-EF11-9251-30FB-3D50803AA2DF}"/>
              </a:ext>
            </a:extLst>
          </p:cNvPr>
          <p:cNvSpPr txBox="1"/>
          <p:nvPr/>
        </p:nvSpPr>
        <p:spPr>
          <a:xfrm>
            <a:off x="107504" y="2473732"/>
            <a:ext cx="11705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School</a:t>
            </a:r>
            <a:endParaRPr lang="en-IN" sz="28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2875CC-0236-BA50-C268-44DF7C8DB902}"/>
              </a:ext>
            </a:extLst>
          </p:cNvPr>
          <p:cNvSpPr txBox="1"/>
          <p:nvPr/>
        </p:nvSpPr>
        <p:spPr>
          <a:xfrm>
            <a:off x="107504" y="1825660"/>
            <a:ext cx="5182829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School Name with UDISE Number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BD58D2-4296-51A7-8000-D80DC580D7CD}"/>
              </a:ext>
            </a:extLst>
          </p:cNvPr>
          <p:cNvSpPr txBox="1"/>
          <p:nvPr/>
        </p:nvSpPr>
        <p:spPr>
          <a:xfrm>
            <a:off x="1907704" y="241222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Assets/Material/Equipment</a:t>
            </a:r>
            <a:endParaRPr lang="en-IN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F3ABED-2130-3EA7-8584-CBE9C15A7626}"/>
              </a:ext>
            </a:extLst>
          </p:cNvPr>
          <p:cNvSpPr txBox="1"/>
          <p:nvPr/>
        </p:nvSpPr>
        <p:spPr>
          <a:xfrm>
            <a:off x="3203848" y="29686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Pending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694753-9ADA-666E-66BB-55BDF15C44B5}"/>
              </a:ext>
            </a:extLst>
          </p:cNvPr>
          <p:cNvSpPr txBox="1"/>
          <p:nvPr/>
        </p:nvSpPr>
        <p:spPr>
          <a:xfrm>
            <a:off x="6372200" y="297778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</a:t>
            </a:r>
            <a:endParaRPr lang="en-IN" sz="2800" b="1" dirty="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7CE8FE09-A99D-EE65-906F-0160AA74909E}"/>
              </a:ext>
            </a:extLst>
          </p:cNvPr>
          <p:cNvSpPr/>
          <p:nvPr/>
        </p:nvSpPr>
        <p:spPr>
          <a:xfrm rot="3409538">
            <a:off x="7265609" y="1722848"/>
            <a:ext cx="1656184" cy="309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94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>
                <a:solidFill>
                  <a:srgbClr val="C00000"/>
                </a:solidFill>
              </a:rPr>
              <a:t>Step 6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DF733D-7E2D-8D2C-3BC7-B71DB9E98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7639"/>
            <a:ext cx="8640960" cy="5165724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2980F1-8CCE-9995-8AD5-9063D065B703}"/>
              </a:ext>
            </a:extLst>
          </p:cNvPr>
          <p:cNvSpPr txBox="1"/>
          <p:nvPr/>
        </p:nvSpPr>
        <p:spPr>
          <a:xfrm>
            <a:off x="2195736" y="1700808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highlight>
                  <a:srgbClr val="00FFFF"/>
                </a:highlight>
              </a:rPr>
              <a:t>Add New Assets/Materials/Equipment Request</a:t>
            </a:r>
            <a:endParaRPr lang="en-IN" sz="2000" b="1" dirty="0">
              <a:solidFill>
                <a:schemeClr val="accent6">
                  <a:lumMod val="50000"/>
                </a:schemeClr>
              </a:solidFill>
              <a:highlight>
                <a:srgbClr val="00FFFF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5D2989-FB96-4340-490A-473E70D02758}"/>
              </a:ext>
            </a:extLst>
          </p:cNvPr>
          <p:cNvSpPr txBox="1"/>
          <p:nvPr/>
        </p:nvSpPr>
        <p:spPr>
          <a:xfrm>
            <a:off x="1403648" y="2406367"/>
            <a:ext cx="6444716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Assets/Material Category		Assets/Material Name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Maintenance Required		Quantity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Last date of receiving		Expected Date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Details of Assets/Materials</a:t>
            </a:r>
            <a:r>
              <a:rPr lang="en-US" dirty="0"/>
              <a:t>			</a:t>
            </a:r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6D489F-58F0-2D58-67C2-14FA642DEA3C}"/>
              </a:ext>
            </a:extLst>
          </p:cNvPr>
          <p:cNvSpPr txBox="1"/>
          <p:nvPr/>
        </p:nvSpPr>
        <p:spPr>
          <a:xfrm>
            <a:off x="5940152" y="5805264"/>
            <a:ext cx="18002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Save &amp; Publish</a:t>
            </a:r>
            <a:endParaRPr lang="en-IN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3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D348-14A6-8AAE-D954-6068154E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dirty="0">
                <a:solidFill>
                  <a:srgbClr val="C00000"/>
                </a:solidFill>
              </a:rPr>
              <a:t>Step 7 (MENTOR/MENTEE)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4C0477-5025-CF57-38CF-7D95390FF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856984" cy="554461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67EF7F-1E34-6D6E-79CB-EF3C0DEF643B}"/>
              </a:ext>
            </a:extLst>
          </p:cNvPr>
          <p:cNvSpPr txBox="1"/>
          <p:nvPr/>
        </p:nvSpPr>
        <p:spPr>
          <a:xfrm>
            <a:off x="179512" y="3140968"/>
            <a:ext cx="2592288" cy="37087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@Dashboard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@Activities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@Assets/Materials/    Equipment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 Offline Contribution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@Become Mentor/Mentee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@Profile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@Reset Password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@Logout</a:t>
            </a:r>
            <a:endParaRPr lang="en-IN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FCD31-91D7-9B7E-C141-486B0A8EE1D1}"/>
              </a:ext>
            </a:extLst>
          </p:cNvPr>
          <p:cNvSpPr txBox="1"/>
          <p:nvPr/>
        </p:nvSpPr>
        <p:spPr>
          <a:xfrm>
            <a:off x="2699792" y="3532946"/>
            <a:ext cx="6048672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Mentor(Service Provider)        Mentee(Service Receiver)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4620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BAF0-F207-E90F-5C52-F9020F6E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VOLUNTEER REGISTRATION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7DC78-B2F1-BE5E-C771-6CDA93A4F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F21146-DE27-3E4C-383F-3007EF83E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1"/>
            <a:ext cx="8760546" cy="4752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5F982A-B4EB-D129-2848-A576FD1C4A58}"/>
              </a:ext>
            </a:extLst>
          </p:cNvPr>
          <p:cNvSpPr txBox="1"/>
          <p:nvPr/>
        </p:nvSpPr>
        <p:spPr>
          <a:xfrm>
            <a:off x="1115616" y="1619508"/>
            <a:ext cx="6624736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vidyanjali.education.gov.in</a:t>
            </a:r>
            <a:endParaRPr lang="en-IN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7CE37-6952-645E-F03C-B0048C83A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CFA3-84AD-BC4F-5C50-025A2CD11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b="1" dirty="0">
                <a:solidFill>
                  <a:srgbClr val="C00000"/>
                </a:solidFill>
              </a:rPr>
              <a:t>Step 2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9172EAD-BE80-C119-AD47-362A69BB9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7638"/>
            <a:ext cx="8784976" cy="532373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61F164-8F8B-EEB1-EA54-7D4090BDF1F2}"/>
              </a:ext>
            </a:extLst>
          </p:cNvPr>
          <p:cNvSpPr txBox="1"/>
          <p:nvPr/>
        </p:nvSpPr>
        <p:spPr>
          <a:xfrm>
            <a:off x="4788024" y="3308791"/>
            <a:ext cx="417646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School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Individual/NGO/CSR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D893D-4D2D-3D4D-7A6D-A11BB782294C}"/>
              </a:ext>
            </a:extLst>
          </p:cNvPr>
          <p:cNvSpPr txBox="1"/>
          <p:nvPr/>
        </p:nvSpPr>
        <p:spPr>
          <a:xfrm>
            <a:off x="6372200" y="2715495"/>
            <a:ext cx="1584176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Register</a:t>
            </a:r>
            <a:endParaRPr lang="en-IN" sz="3200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7D321-B530-AD4D-AD13-D97A16FF1939}"/>
              </a:ext>
            </a:extLst>
          </p:cNvPr>
          <p:cNvSpPr txBox="1"/>
          <p:nvPr/>
        </p:nvSpPr>
        <p:spPr>
          <a:xfrm>
            <a:off x="7884368" y="271549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highlight>
                  <a:srgbClr val="008000"/>
                </a:highlight>
              </a:rPr>
              <a:t>Login</a:t>
            </a:r>
            <a:endParaRPr lang="en-IN" sz="3200" dirty="0">
              <a:solidFill>
                <a:srgbClr val="00B0F0"/>
              </a:solidFill>
              <a:highlight>
                <a:srgbClr val="008000"/>
              </a:highlight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D1A6B61-A7EA-AF4B-86A0-04988EA3EDA7}"/>
              </a:ext>
            </a:extLst>
          </p:cNvPr>
          <p:cNvSpPr/>
          <p:nvPr/>
        </p:nvSpPr>
        <p:spPr>
          <a:xfrm>
            <a:off x="2987824" y="4149080"/>
            <a:ext cx="172819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7030A0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502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7409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rgbClr val="C00000"/>
                </a:solidFill>
                <a:latin typeface="Arial Black" pitchFamily="34" charset="0"/>
              </a:rPr>
              <a:t>Step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F80843-D08C-F5EA-54BB-B7026C61F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297409"/>
            <a:ext cx="8964488" cy="5443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955FA9-1513-FFDE-23B0-745F6EE66FCA}"/>
              </a:ext>
            </a:extLst>
          </p:cNvPr>
          <p:cNvSpPr txBox="1"/>
          <p:nvPr/>
        </p:nvSpPr>
        <p:spPr>
          <a:xfrm>
            <a:off x="3419872" y="36450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  <a:latin typeface="Arial Black" panose="020B0A04020102020204" pitchFamily="34" charset="0"/>
              </a:rPr>
              <a:t>Individual/NGO/CSR Registration</a:t>
            </a:r>
            <a:endParaRPr lang="en-IN" sz="2400" dirty="0">
              <a:highlight>
                <a:srgbClr val="00FFFF"/>
              </a:highlight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3CE852-A366-C753-070A-2065C68D240C}"/>
              </a:ext>
            </a:extLst>
          </p:cNvPr>
          <p:cNvSpPr txBox="1"/>
          <p:nvPr/>
        </p:nvSpPr>
        <p:spPr>
          <a:xfrm>
            <a:off x="3491880" y="436510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00FF00"/>
                </a:highlight>
              </a:rPr>
              <a:t>Individual      NRI/PIO      NGO/NPO      CSR</a:t>
            </a:r>
            <a:endParaRPr lang="en-IN" sz="2400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84887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>
                <a:solidFill>
                  <a:srgbClr val="C00000"/>
                </a:solidFill>
              </a:rPr>
              <a:t>Step 4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0F3EB53-456B-B547-950F-F86E4D4FD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68886"/>
            <a:ext cx="8928992" cy="4814476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98E79B-7B23-3AD2-C17E-B98097124523}"/>
              </a:ext>
            </a:extLst>
          </p:cNvPr>
          <p:cNvSpPr txBox="1"/>
          <p:nvPr/>
        </p:nvSpPr>
        <p:spPr>
          <a:xfrm>
            <a:off x="3419872" y="3111351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  <a:latin typeface="Arial Black" panose="020B0A04020102020204" pitchFamily="34" charset="0"/>
              </a:rPr>
              <a:t>Individual/NGO/CSR Registration</a:t>
            </a:r>
            <a:endParaRPr lang="en-IN" sz="2400" dirty="0">
              <a:highlight>
                <a:srgbClr val="00FFFF"/>
              </a:highlight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8BD8BA-B590-58B8-B3F7-2644296C2423}"/>
              </a:ext>
            </a:extLst>
          </p:cNvPr>
          <p:cNvSpPr txBox="1"/>
          <p:nvPr/>
        </p:nvSpPr>
        <p:spPr>
          <a:xfrm>
            <a:off x="3491880" y="3615407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00FF00"/>
                </a:highlight>
              </a:rPr>
              <a:t>Individual      NRI/PIO      NGO/NPO      CSR</a:t>
            </a:r>
            <a:endParaRPr lang="en-IN" sz="2400" b="1" dirty="0">
              <a:highlight>
                <a:srgbClr val="00FF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5004B1-3CFE-C976-E18D-671CD6C290DE}"/>
              </a:ext>
            </a:extLst>
          </p:cNvPr>
          <p:cNvSpPr txBox="1"/>
          <p:nvPr/>
        </p:nvSpPr>
        <p:spPr>
          <a:xfrm>
            <a:off x="3491880" y="410901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Name		Email</a:t>
            </a:r>
            <a:endParaRPr lang="en-IN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4490D9-B2AB-266E-4024-679EFF4A7286}"/>
              </a:ext>
            </a:extLst>
          </p:cNvPr>
          <p:cNvSpPr txBox="1"/>
          <p:nvPr/>
        </p:nvSpPr>
        <p:spPr>
          <a:xfrm>
            <a:off x="3491880" y="461306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Country Code	Mobile Number</a:t>
            </a:r>
            <a:endParaRPr lang="en-IN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B6D1E0-176C-F7CB-E9A4-E54D483CEB99}"/>
              </a:ext>
            </a:extLst>
          </p:cNvPr>
          <p:cNvSpPr txBox="1"/>
          <p:nvPr/>
        </p:nvSpPr>
        <p:spPr>
          <a:xfrm>
            <a:off x="3491880" y="518913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States/</a:t>
            </a:r>
            <a:r>
              <a:rPr lang="en-US" sz="2000" b="1" dirty="0" err="1"/>
              <a:t>Uts</a:t>
            </a:r>
            <a:r>
              <a:rPr lang="en-US" sz="2000" b="1" dirty="0"/>
              <a:t>	District/Regions</a:t>
            </a:r>
            <a:endParaRPr lang="en-IN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A7014C-82C6-027A-0887-CEA3B35A087B}"/>
              </a:ext>
            </a:extLst>
          </p:cNvPr>
          <p:cNvSpPr txBox="1"/>
          <p:nvPr/>
        </p:nvSpPr>
        <p:spPr>
          <a:xfrm>
            <a:off x="7452320" y="573325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800080"/>
                </a:highlight>
              </a:rPr>
              <a:t>Send OTP</a:t>
            </a:r>
            <a:endParaRPr lang="en-IN" sz="2000" b="1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1849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en-IN" sz="4000" dirty="0">
                <a:solidFill>
                  <a:srgbClr val="C00000"/>
                </a:solidFill>
                <a:latin typeface="Arial Black" pitchFamily="34" charset="0"/>
              </a:rPr>
              <a:t>VOLUNTEER CONTRIBUTION</a:t>
            </a:r>
            <a:br>
              <a:rPr lang="en-IN" sz="36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IN" sz="3600" b="1" i="1" dirty="0">
                <a:solidFill>
                  <a:srgbClr val="7030A0"/>
                </a:solidFill>
                <a:latin typeface="Arial Black" pitchFamily="34" charset="0"/>
              </a:rPr>
              <a:t>(After Login to Volunteer Account)</a:t>
            </a:r>
            <a:br>
              <a:rPr lang="en-IN" sz="3600" b="1" i="1" dirty="0">
                <a:solidFill>
                  <a:srgbClr val="7030A0"/>
                </a:solidFill>
                <a:latin typeface="Arial Black" pitchFamily="34" charset="0"/>
              </a:rPr>
            </a:br>
            <a:endParaRPr lang="en-IN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7638"/>
            <a:ext cx="8784976" cy="5323730"/>
          </a:xfrm>
        </p:spPr>
        <p:txBody>
          <a:bodyPr/>
          <a:lstStyle/>
          <a:p>
            <a:pPr marL="0" indent="0">
              <a:buNone/>
            </a:pPr>
            <a:r>
              <a:rPr lang="en-IN" sz="2800" b="1" i="1" dirty="0">
                <a:solidFill>
                  <a:srgbClr val="FFFF00"/>
                </a:solidFill>
                <a:latin typeface="Arial Black" pitchFamily="34" charset="0"/>
              </a:rPr>
              <a:t>      </a:t>
            </a:r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03A5E-07CE-D280-6F23-B6C903A06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434"/>
            <a:ext cx="9144000" cy="5111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98E64A-9952-C471-735C-31A8D41F48EA}"/>
              </a:ext>
            </a:extLst>
          </p:cNvPr>
          <p:cNvSpPr txBox="1"/>
          <p:nvPr/>
        </p:nvSpPr>
        <p:spPr>
          <a:xfrm>
            <a:off x="1259632" y="1517235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00FFFF"/>
                </a:highlight>
              </a:rPr>
              <a:t>Contribute</a:t>
            </a:r>
            <a:endParaRPr lang="en-IN" sz="2800" b="1" dirty="0">
              <a:highlight>
                <a:srgbClr val="00FFFF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2C3BF8-B92D-83AD-D1EF-DB38F6263931}"/>
              </a:ext>
            </a:extLst>
          </p:cNvPr>
          <p:cNvSpPr txBox="1"/>
          <p:nvPr/>
        </p:nvSpPr>
        <p:spPr>
          <a:xfrm>
            <a:off x="0" y="2040455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highlight>
                  <a:srgbClr val="0000FF"/>
                </a:highlight>
              </a:rPr>
              <a:t>Volunteer Name</a:t>
            </a:r>
            <a:endParaRPr lang="en-IN" sz="2800" b="1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7857C-AD99-6773-7913-F866A895D7DB}"/>
              </a:ext>
            </a:extLst>
          </p:cNvPr>
          <p:cNvSpPr txBox="1"/>
          <p:nvPr/>
        </p:nvSpPr>
        <p:spPr>
          <a:xfrm>
            <a:off x="-30569" y="2676363"/>
            <a:ext cx="23703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highlight>
                  <a:srgbClr val="0000FF"/>
                </a:highlight>
              </a:rPr>
              <a:t>Dashboard</a:t>
            </a: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  <a:highlight>
                <a:srgbClr val="0000FF"/>
              </a:highlight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highlight>
                  <a:srgbClr val="0000FF"/>
                </a:highlight>
              </a:rPr>
              <a:t>Activities</a:t>
            </a: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  <a:highlight>
                <a:srgbClr val="0000FF"/>
              </a:highlight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highlight>
                  <a:srgbClr val="0000FF"/>
                </a:highlight>
              </a:rPr>
              <a:t>Assets/Material</a:t>
            </a: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  <a:highlight>
                <a:srgbClr val="0000FF"/>
              </a:highlight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highlight>
                  <a:srgbClr val="0000FF"/>
                </a:highlight>
              </a:rPr>
              <a:t>Profile</a:t>
            </a: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  <a:highlight>
                <a:srgbClr val="0000FF"/>
              </a:highlight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highlight>
                  <a:srgbClr val="0000FF"/>
                </a:highlight>
              </a:rPr>
              <a:t>Reset Password</a:t>
            </a: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  <a:highlight>
                <a:srgbClr val="0000FF"/>
              </a:highlight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highlight>
                  <a:srgbClr val="0000FF"/>
                </a:highlight>
              </a:rPr>
              <a:t>Logout</a:t>
            </a:r>
            <a:endParaRPr lang="en-IN" sz="2400" b="1" dirty="0">
              <a:solidFill>
                <a:schemeClr val="accent6">
                  <a:lumMod val="75000"/>
                </a:schemeClr>
              </a:solidFill>
              <a:highlight>
                <a:srgbClr val="0000FF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2D7FEE-8463-FE08-B27E-3C10FD564B43}"/>
              </a:ext>
            </a:extLst>
          </p:cNvPr>
          <p:cNvSpPr/>
          <p:nvPr/>
        </p:nvSpPr>
        <p:spPr>
          <a:xfrm>
            <a:off x="2195736" y="3427770"/>
            <a:ext cx="1584176" cy="12973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1FEA28-77F4-3099-AA22-E18B30120A54}"/>
              </a:ext>
            </a:extLst>
          </p:cNvPr>
          <p:cNvSpPr/>
          <p:nvPr/>
        </p:nvSpPr>
        <p:spPr>
          <a:xfrm>
            <a:off x="3923928" y="3429000"/>
            <a:ext cx="1584176" cy="12973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DE33D2-6507-76C5-0516-C137BDF61377}"/>
              </a:ext>
            </a:extLst>
          </p:cNvPr>
          <p:cNvSpPr/>
          <p:nvPr/>
        </p:nvSpPr>
        <p:spPr>
          <a:xfrm>
            <a:off x="5652120" y="3429000"/>
            <a:ext cx="1584176" cy="12973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40B621-DB42-7B66-8BEC-4456956288D8}"/>
              </a:ext>
            </a:extLst>
          </p:cNvPr>
          <p:cNvSpPr/>
          <p:nvPr/>
        </p:nvSpPr>
        <p:spPr>
          <a:xfrm>
            <a:off x="7380312" y="3429000"/>
            <a:ext cx="1584176" cy="12973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F58B75-D4F2-9942-33D0-4CEB7421F04E}"/>
              </a:ext>
            </a:extLst>
          </p:cNvPr>
          <p:cNvSpPr txBox="1"/>
          <p:nvPr/>
        </p:nvSpPr>
        <p:spPr>
          <a:xfrm>
            <a:off x="2312137" y="3864681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Activities</a:t>
            </a:r>
            <a:endParaRPr lang="en-IN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B2A505-7D6E-91F3-71E7-B5C2ED42DCCC}"/>
              </a:ext>
            </a:extLst>
          </p:cNvPr>
          <p:cNvSpPr txBox="1"/>
          <p:nvPr/>
        </p:nvSpPr>
        <p:spPr>
          <a:xfrm>
            <a:off x="3923928" y="411946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Completed</a:t>
            </a:r>
            <a:endParaRPr lang="en-IN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4000B0-1503-2745-B0BA-28934B6F4BDB}"/>
              </a:ext>
            </a:extLst>
          </p:cNvPr>
          <p:cNvSpPr txBox="1"/>
          <p:nvPr/>
        </p:nvSpPr>
        <p:spPr>
          <a:xfrm>
            <a:off x="5796136" y="411946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Ongoing</a:t>
            </a:r>
            <a:endParaRPr lang="en-IN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D77FB9-BA80-0745-B954-9255C30009AD}"/>
              </a:ext>
            </a:extLst>
          </p:cNvPr>
          <p:cNvSpPr txBox="1"/>
          <p:nvPr/>
        </p:nvSpPr>
        <p:spPr>
          <a:xfrm>
            <a:off x="7668344" y="414908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Others</a:t>
            </a:r>
            <a:endParaRPr lang="en-IN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48139-AD52-4C7A-85A1-B32EFA77FC11}"/>
              </a:ext>
            </a:extLst>
          </p:cNvPr>
          <p:cNvSpPr txBox="1"/>
          <p:nvPr/>
        </p:nvSpPr>
        <p:spPr>
          <a:xfrm>
            <a:off x="2749141" y="3361497"/>
            <a:ext cx="35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  <a:endParaRPr lang="en-IN" sz="3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C09B9A-B3B3-A304-7960-9001461BAD3F}"/>
              </a:ext>
            </a:extLst>
          </p:cNvPr>
          <p:cNvSpPr txBox="1"/>
          <p:nvPr/>
        </p:nvSpPr>
        <p:spPr>
          <a:xfrm>
            <a:off x="4508889" y="3356992"/>
            <a:ext cx="35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  <a:endParaRPr lang="en-IN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5D4519-1F22-1AAC-0C58-D2B7818DBE03}"/>
              </a:ext>
            </a:extLst>
          </p:cNvPr>
          <p:cNvSpPr txBox="1"/>
          <p:nvPr/>
        </p:nvSpPr>
        <p:spPr>
          <a:xfrm>
            <a:off x="6237081" y="3420289"/>
            <a:ext cx="35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  <a:endParaRPr lang="en-I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571977-BD8A-D128-1B68-57D6C975249A}"/>
              </a:ext>
            </a:extLst>
          </p:cNvPr>
          <p:cNvSpPr txBox="1"/>
          <p:nvPr/>
        </p:nvSpPr>
        <p:spPr>
          <a:xfrm>
            <a:off x="7965273" y="3429000"/>
            <a:ext cx="35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  <a:endParaRPr lang="en-IN" sz="32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CDFE74-36D0-8F6F-98B6-7F3AC730FFED}"/>
              </a:ext>
            </a:extLst>
          </p:cNvPr>
          <p:cNvSpPr/>
          <p:nvPr/>
        </p:nvSpPr>
        <p:spPr>
          <a:xfrm>
            <a:off x="2195736" y="5227970"/>
            <a:ext cx="1584176" cy="12973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939A8D-BE5E-9CCB-7F71-75D4A92549F0}"/>
              </a:ext>
            </a:extLst>
          </p:cNvPr>
          <p:cNvSpPr/>
          <p:nvPr/>
        </p:nvSpPr>
        <p:spPr>
          <a:xfrm>
            <a:off x="3923928" y="5229200"/>
            <a:ext cx="1584176" cy="12973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A32640-CD45-1492-D5EA-D28BDBD51DFD}"/>
              </a:ext>
            </a:extLst>
          </p:cNvPr>
          <p:cNvSpPr/>
          <p:nvPr/>
        </p:nvSpPr>
        <p:spPr>
          <a:xfrm>
            <a:off x="5652120" y="5229200"/>
            <a:ext cx="1584176" cy="12973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D0B465-1153-87BA-1A95-BF2099059397}"/>
              </a:ext>
            </a:extLst>
          </p:cNvPr>
          <p:cNvSpPr/>
          <p:nvPr/>
        </p:nvSpPr>
        <p:spPr>
          <a:xfrm>
            <a:off x="7380312" y="5229200"/>
            <a:ext cx="1584176" cy="12973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EAB522-D144-18A4-CC09-906197BAAFC5}"/>
              </a:ext>
            </a:extLst>
          </p:cNvPr>
          <p:cNvSpPr txBox="1"/>
          <p:nvPr/>
        </p:nvSpPr>
        <p:spPr>
          <a:xfrm>
            <a:off x="2312137" y="5664881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Assets</a:t>
            </a:r>
            <a:endParaRPr lang="en-IN" sz="24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5FF91C-2E76-CCE6-3345-D0B83EDE44B0}"/>
              </a:ext>
            </a:extLst>
          </p:cNvPr>
          <p:cNvSpPr txBox="1"/>
          <p:nvPr/>
        </p:nvSpPr>
        <p:spPr>
          <a:xfrm>
            <a:off x="3923928" y="591966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Completed</a:t>
            </a:r>
            <a:endParaRPr lang="en-IN" sz="24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FA233F-9557-F202-BAF4-29D1269D0BD5}"/>
              </a:ext>
            </a:extLst>
          </p:cNvPr>
          <p:cNvSpPr txBox="1"/>
          <p:nvPr/>
        </p:nvSpPr>
        <p:spPr>
          <a:xfrm>
            <a:off x="5796136" y="591966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Ongoing</a:t>
            </a:r>
            <a:endParaRPr lang="en-IN" sz="2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5EC0DF-4CA9-BB36-2BBA-EA06E2302ABA}"/>
              </a:ext>
            </a:extLst>
          </p:cNvPr>
          <p:cNvSpPr txBox="1"/>
          <p:nvPr/>
        </p:nvSpPr>
        <p:spPr>
          <a:xfrm>
            <a:off x="7668344" y="594928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Others</a:t>
            </a:r>
            <a:endParaRPr lang="en-IN" sz="2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177B5-EB86-EDB6-DCD2-26C30A61149D}"/>
              </a:ext>
            </a:extLst>
          </p:cNvPr>
          <p:cNvSpPr txBox="1"/>
          <p:nvPr/>
        </p:nvSpPr>
        <p:spPr>
          <a:xfrm>
            <a:off x="2749141" y="5161697"/>
            <a:ext cx="35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  <a:endParaRPr lang="en-I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685455-5040-C41D-F21F-01EC359447BA}"/>
              </a:ext>
            </a:extLst>
          </p:cNvPr>
          <p:cNvSpPr txBox="1"/>
          <p:nvPr/>
        </p:nvSpPr>
        <p:spPr>
          <a:xfrm>
            <a:off x="4508889" y="5157192"/>
            <a:ext cx="35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  <a:endParaRPr lang="en-IN" sz="32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5B0C38-2D16-345D-619B-34AFEAD616A6}"/>
              </a:ext>
            </a:extLst>
          </p:cNvPr>
          <p:cNvSpPr txBox="1"/>
          <p:nvPr/>
        </p:nvSpPr>
        <p:spPr>
          <a:xfrm>
            <a:off x="6237081" y="5220489"/>
            <a:ext cx="35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  <a:endParaRPr lang="en-IN" sz="32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5B3B87-F1C3-CE99-40DD-21617F739130}"/>
              </a:ext>
            </a:extLst>
          </p:cNvPr>
          <p:cNvSpPr txBox="1"/>
          <p:nvPr/>
        </p:nvSpPr>
        <p:spPr>
          <a:xfrm>
            <a:off x="7965273" y="5229200"/>
            <a:ext cx="35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  <a:endParaRPr lang="en-IN" sz="32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086BA2-B311-B554-AD25-6057E112BA4A}"/>
              </a:ext>
            </a:extLst>
          </p:cNvPr>
          <p:cNvSpPr txBox="1"/>
          <p:nvPr/>
        </p:nvSpPr>
        <p:spPr>
          <a:xfrm>
            <a:off x="2087216" y="2942550"/>
            <a:ext cx="155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Activities</a:t>
            </a:r>
            <a:endParaRPr lang="en-IN" sz="28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BB3895-706B-52CF-78C4-7E76AF781573}"/>
              </a:ext>
            </a:extLst>
          </p:cNvPr>
          <p:cNvSpPr txBox="1"/>
          <p:nvPr/>
        </p:nvSpPr>
        <p:spPr>
          <a:xfrm>
            <a:off x="2102039" y="4738099"/>
            <a:ext cx="275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Assets/Materials</a:t>
            </a:r>
            <a:endParaRPr lang="en-IN" sz="2800" b="1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E7854FE-5465-375A-4201-7819C1846C87}"/>
              </a:ext>
            </a:extLst>
          </p:cNvPr>
          <p:cNvSpPr/>
          <p:nvPr/>
        </p:nvSpPr>
        <p:spPr>
          <a:xfrm rot="10800000">
            <a:off x="2987824" y="1661250"/>
            <a:ext cx="1368152" cy="18357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82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>
                <a:solidFill>
                  <a:srgbClr val="C00000"/>
                </a:solidFill>
              </a:rPr>
              <a:t>Step 2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3925A80-1337-AA82-3A15-AAE3A8B97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3"/>
            <a:ext cx="8856984" cy="518457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B35D66-89BC-547D-99CE-E161B5D471FA}"/>
              </a:ext>
            </a:extLst>
          </p:cNvPr>
          <p:cNvSpPr txBox="1"/>
          <p:nvPr/>
        </p:nvSpPr>
        <p:spPr>
          <a:xfrm>
            <a:off x="196287" y="1988840"/>
            <a:ext cx="18002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Contribute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102DAA-5779-148E-494E-EB6357E2C45B}"/>
              </a:ext>
            </a:extLst>
          </p:cNvPr>
          <p:cNvSpPr txBox="1"/>
          <p:nvPr/>
        </p:nvSpPr>
        <p:spPr>
          <a:xfrm>
            <a:off x="1096386" y="2800339"/>
            <a:ext cx="7148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Service/Activity</a:t>
            </a:r>
            <a:r>
              <a:rPr lang="en-US" sz="2800" b="1" dirty="0"/>
              <a:t>		</a:t>
            </a:r>
            <a:r>
              <a:rPr lang="en-US" sz="2800" b="1" dirty="0">
                <a:solidFill>
                  <a:srgbClr val="7030A0"/>
                </a:solidFill>
              </a:rPr>
              <a:t>Assets/Materials</a:t>
            </a:r>
            <a:endParaRPr lang="en-IN" sz="2800" b="1" dirty="0">
              <a:solidFill>
                <a:srgbClr val="7030A0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61DCE2F-573F-0C48-F5D8-8E4B69FA5158}"/>
              </a:ext>
            </a:extLst>
          </p:cNvPr>
          <p:cNvSpPr/>
          <p:nvPr/>
        </p:nvSpPr>
        <p:spPr>
          <a:xfrm rot="8383421">
            <a:off x="3034405" y="3755372"/>
            <a:ext cx="1414646" cy="2147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42F96B-B2B5-11CC-E95E-3D6746FA958F}"/>
              </a:ext>
            </a:extLst>
          </p:cNvPr>
          <p:cNvSpPr txBox="1"/>
          <p:nvPr/>
        </p:nvSpPr>
        <p:spPr>
          <a:xfrm>
            <a:off x="2051720" y="4437112"/>
            <a:ext cx="3388736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Teaching Languages</a:t>
            </a:r>
          </a:p>
          <a:p>
            <a:endParaRPr lang="en-US" sz="2800" b="1" dirty="0"/>
          </a:p>
          <a:p>
            <a:r>
              <a:rPr lang="en-US" sz="2400" b="1" dirty="0"/>
              <a:t>             Active Request 35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41849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296"/>
            <a:ext cx="8229600" cy="864096"/>
          </a:xfrm>
        </p:spPr>
        <p:txBody>
          <a:bodyPr>
            <a:normAutofit/>
          </a:bodyPr>
          <a:lstStyle/>
          <a:p>
            <a:r>
              <a:rPr lang="en-IN" sz="4800" b="1" dirty="0">
                <a:solidFill>
                  <a:srgbClr val="C00000"/>
                </a:solidFill>
              </a:rPr>
              <a:t>Step 3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C3BF98A-B9A6-F35A-25B1-745640748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856984" cy="5482944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6919D8-B7A1-9C97-FB71-E873D26404A2}"/>
              </a:ext>
            </a:extLst>
          </p:cNvPr>
          <p:cNvSpPr txBox="1"/>
          <p:nvPr/>
        </p:nvSpPr>
        <p:spPr>
          <a:xfrm>
            <a:off x="1763688" y="429309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Activity Name	Gender	Require Specification	Application Date</a:t>
            </a:r>
          </a:p>
          <a:p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4A52B0-001D-2252-F763-AB0EFA73B701}"/>
              </a:ext>
            </a:extLst>
          </p:cNvPr>
          <p:cNvSpPr txBox="1"/>
          <p:nvPr/>
        </p:nvSpPr>
        <p:spPr>
          <a:xfrm>
            <a:off x="1691680" y="494116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School Name	State Name	District Name	Activity Duration	</a:t>
            </a:r>
          </a:p>
          <a:p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8262C5-1A2F-0309-32C8-EBEE986ABCAB}"/>
              </a:ext>
            </a:extLst>
          </p:cNvPr>
          <p:cNvSpPr txBox="1"/>
          <p:nvPr/>
        </p:nvSpPr>
        <p:spPr>
          <a:xfrm>
            <a:off x="6804248" y="5969546"/>
            <a:ext cx="2339752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View &amp; Participate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48886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SCHOOL REGISTRATION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1"/>
            <a:ext cx="8760546" cy="4752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1619508"/>
            <a:ext cx="6624736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vidyanjali.education.gov.in</a:t>
            </a:r>
            <a:endParaRPr lang="en-IN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7E15-FFB9-B7B6-A974-17CB26F79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IN" sz="4400" b="1" dirty="0">
                <a:solidFill>
                  <a:srgbClr val="C00000"/>
                </a:solidFill>
              </a:rPr>
              <a:t>Step 4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B7AECA-5816-2CF4-ED69-A1A65F3D1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784976" cy="547260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E59DDE-A30D-0055-81C0-626252083BEC}"/>
              </a:ext>
            </a:extLst>
          </p:cNvPr>
          <p:cNvSpPr txBox="1"/>
          <p:nvPr/>
        </p:nvSpPr>
        <p:spPr>
          <a:xfrm>
            <a:off x="323528" y="1700808"/>
            <a:ext cx="244827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School Details</a:t>
            </a: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CFB9E-2D69-EFA8-A4FF-140334564859}"/>
              </a:ext>
            </a:extLst>
          </p:cNvPr>
          <p:cNvSpPr txBox="1"/>
          <p:nvPr/>
        </p:nvSpPr>
        <p:spPr>
          <a:xfrm>
            <a:off x="323528" y="2420888"/>
            <a:ext cx="288032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Activity Details</a:t>
            </a:r>
            <a:endParaRPr lang="en-IN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E4314-7D46-C64C-4539-F71811E93F47}"/>
              </a:ext>
            </a:extLst>
          </p:cNvPr>
          <p:cNvSpPr txBox="1"/>
          <p:nvPr/>
        </p:nvSpPr>
        <p:spPr>
          <a:xfrm>
            <a:off x="6948264" y="6021288"/>
            <a:ext cx="187220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Participate</a:t>
            </a:r>
            <a:endParaRPr lang="en-IN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ACA34C-30E2-5739-B0B9-A83E2BF071E6}"/>
              </a:ext>
            </a:extLst>
          </p:cNvPr>
          <p:cNvSpPr txBox="1"/>
          <p:nvPr/>
        </p:nvSpPr>
        <p:spPr>
          <a:xfrm>
            <a:off x="467544" y="2996952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r>
              <a:rPr lang="en-US" b="1" dirty="0">
                <a:solidFill>
                  <a:srgbClr val="002060"/>
                </a:solidFill>
              </a:rPr>
              <a:t>ctivity Category</a:t>
            </a:r>
          </a:p>
          <a:p>
            <a:r>
              <a:rPr lang="en-US" b="1" dirty="0">
                <a:solidFill>
                  <a:srgbClr val="002060"/>
                </a:solidFill>
              </a:rPr>
              <a:t>Activity Name</a:t>
            </a:r>
          </a:p>
          <a:p>
            <a:r>
              <a:rPr lang="en-US" b="1" dirty="0">
                <a:solidFill>
                  <a:srgbClr val="002060"/>
                </a:solidFill>
              </a:rPr>
              <a:t>Tentative Activity Start Date</a:t>
            </a:r>
          </a:p>
          <a:p>
            <a:r>
              <a:rPr lang="en-US" b="1" dirty="0">
                <a:solidFill>
                  <a:srgbClr val="002060"/>
                </a:solidFill>
              </a:rPr>
              <a:t>Application Last Date</a:t>
            </a:r>
          </a:p>
          <a:p>
            <a:r>
              <a:rPr lang="en-US" b="1" dirty="0">
                <a:solidFill>
                  <a:srgbClr val="002060"/>
                </a:solidFill>
              </a:rPr>
              <a:t>Activity Duration</a:t>
            </a:r>
          </a:p>
          <a:p>
            <a:r>
              <a:rPr lang="en-US" b="1" dirty="0">
                <a:solidFill>
                  <a:srgbClr val="002060"/>
                </a:solidFill>
              </a:rPr>
              <a:t>Details of the Activity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A3647-349F-FA64-7B11-1CC8635869A7}"/>
              </a:ext>
            </a:extLst>
          </p:cNvPr>
          <p:cNvSpPr txBox="1"/>
          <p:nvPr/>
        </p:nvSpPr>
        <p:spPr>
          <a:xfrm>
            <a:off x="395536" y="4911551"/>
            <a:ext cx="374441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Volunteer Eligibility Criteria</a:t>
            </a:r>
            <a:endParaRPr lang="en-IN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D6DA5-5D21-8E2C-19EF-8F9A31EEE721}"/>
              </a:ext>
            </a:extLst>
          </p:cNvPr>
          <p:cNvSpPr txBox="1"/>
          <p:nvPr/>
        </p:nvSpPr>
        <p:spPr>
          <a:xfrm>
            <a:off x="467544" y="20608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Name &amp; Address</a:t>
            </a:r>
            <a:endParaRPr lang="en-IN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D0C51-ACB5-8869-E031-A6E1D7986ED4}"/>
              </a:ext>
            </a:extLst>
          </p:cNvPr>
          <p:cNvSpPr txBox="1"/>
          <p:nvPr/>
        </p:nvSpPr>
        <p:spPr>
          <a:xfrm>
            <a:off x="395536" y="544522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Qualification</a:t>
            </a:r>
          </a:p>
          <a:p>
            <a:r>
              <a:rPr lang="en-US" b="1" dirty="0"/>
              <a:t>Gender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110309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3C6E1-BB41-DE17-0822-E0A6813A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OFFLINE CONTRIBUTION</a:t>
            </a:r>
            <a:br>
              <a:rPr lang="en-IN" sz="44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IN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(After Login to School User)</a:t>
            </a:r>
            <a:endParaRPr lang="en-IN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B07E37-0FF2-997E-092C-1EB387A63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3201"/>
            <a:ext cx="8640960" cy="48401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7965ED-1E91-EE4E-B612-09CF154F79F0}"/>
              </a:ext>
            </a:extLst>
          </p:cNvPr>
          <p:cNvSpPr txBox="1"/>
          <p:nvPr/>
        </p:nvSpPr>
        <p:spPr>
          <a:xfrm>
            <a:off x="251520" y="244237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ighlight>
                  <a:srgbClr val="008080"/>
                </a:highlight>
                <a:latin typeface="Arial Black" panose="020B0A04020102020204" pitchFamily="34" charset="0"/>
              </a:rPr>
              <a:t>SCHOOL NAME &amp; UDISE CODE</a:t>
            </a:r>
            <a:endParaRPr lang="en-IN" dirty="0">
              <a:solidFill>
                <a:srgbClr val="FFFF00"/>
              </a:solidFill>
              <a:highlight>
                <a:srgbClr val="008080"/>
              </a:highlight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6E33C1-6299-3220-0A58-A7535A7710CE}"/>
              </a:ext>
            </a:extLst>
          </p:cNvPr>
          <p:cNvSpPr txBox="1"/>
          <p:nvPr/>
        </p:nvSpPr>
        <p:spPr>
          <a:xfrm>
            <a:off x="179512" y="3284984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Activities</a:t>
            </a: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Assets/Materials</a:t>
            </a: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Project Requirement</a:t>
            </a: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Volunteer list</a:t>
            </a: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Preference Volunteers</a:t>
            </a: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OFFLINE CONTRIBUTION</a:t>
            </a: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Become Mentor/Mentee</a:t>
            </a: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Corporate School </a:t>
            </a:r>
            <a:r>
              <a:rPr lang="en-US" dirty="0" err="1">
                <a:highlight>
                  <a:srgbClr val="00FFFF"/>
                </a:highlight>
                <a:latin typeface="Arial Black" panose="020B0A04020102020204" pitchFamily="34" charset="0"/>
              </a:rPr>
              <a:t>Parnership</a:t>
            </a:r>
            <a:endParaRPr lang="en-US" dirty="0">
              <a:highlight>
                <a:srgbClr val="00FFFF"/>
              </a:highlight>
              <a:latin typeface="Arial Black" panose="020B0A04020102020204" pitchFamily="34" charset="0"/>
            </a:endParaRP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Profile</a:t>
            </a: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Reset Password</a:t>
            </a: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Logout</a:t>
            </a:r>
            <a:endParaRPr lang="en-IN" dirty="0">
              <a:highlight>
                <a:srgbClr val="00FFFF"/>
              </a:highlight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0009A-2112-51C1-EF45-59C63E3FD168}"/>
              </a:ext>
            </a:extLst>
          </p:cNvPr>
          <p:cNvSpPr txBox="1"/>
          <p:nvPr/>
        </p:nvSpPr>
        <p:spPr>
          <a:xfrm>
            <a:off x="251520" y="288936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FF"/>
                </a:highlight>
                <a:latin typeface="Arial Black" panose="020B0A04020102020204" pitchFamily="34" charset="0"/>
              </a:rPr>
              <a:t>School</a:t>
            </a:r>
            <a:r>
              <a:rPr lang="en-US" sz="2000" b="1" dirty="0">
                <a:highlight>
                  <a:srgbClr val="0000FF"/>
                </a:highlight>
                <a:latin typeface="Arial Black" panose="020B0A04020102020204" pitchFamily="34" charset="0"/>
              </a:rPr>
              <a:t>  </a:t>
            </a:r>
            <a:r>
              <a:rPr lang="en-US" dirty="0">
                <a:highlight>
                  <a:srgbClr val="0000FF"/>
                </a:highlight>
              </a:rPr>
              <a:t>        </a:t>
            </a:r>
            <a:endParaRPr lang="en-IN" dirty="0">
              <a:highlight>
                <a:srgbClr val="0000FF"/>
              </a:highlight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D1E8FED-E2F7-D181-9154-B84D9E41C359}"/>
              </a:ext>
            </a:extLst>
          </p:cNvPr>
          <p:cNvSpPr/>
          <p:nvPr/>
        </p:nvSpPr>
        <p:spPr>
          <a:xfrm rot="2275243">
            <a:off x="3870843" y="3091575"/>
            <a:ext cx="292713" cy="17757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7713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4DBA-1DB6-9A7E-4E18-D5FEDE97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IN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OFFLINE CONTRIBUTION</a:t>
            </a:r>
            <a:endParaRPr lang="en-IN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333479-C7A8-2B65-1F07-5223F09A8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4" y="1268760"/>
            <a:ext cx="8764254" cy="54738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C3F5BB-2730-0E3E-AE91-AAE06E97FCB1}"/>
              </a:ext>
            </a:extLst>
          </p:cNvPr>
          <p:cNvSpPr txBox="1"/>
          <p:nvPr/>
        </p:nvSpPr>
        <p:spPr>
          <a:xfrm>
            <a:off x="200234" y="1196752"/>
            <a:ext cx="547260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Add Offline Assets/Materials/Equipment Request</a:t>
            </a:r>
            <a:endParaRPr lang="en-IN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B36AD-B1E3-8BF1-A083-6E22C8417EF6}"/>
              </a:ext>
            </a:extLst>
          </p:cNvPr>
          <p:cNvSpPr txBox="1"/>
          <p:nvPr/>
        </p:nvSpPr>
        <p:spPr>
          <a:xfrm>
            <a:off x="395536" y="1804754"/>
            <a:ext cx="223224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Volunteer Details</a:t>
            </a:r>
            <a:endParaRPr lang="en-IN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FCF08-107C-F1CC-EF6D-0F95E5ACEFB1}"/>
              </a:ext>
            </a:extLst>
          </p:cNvPr>
          <p:cNvSpPr txBox="1"/>
          <p:nvPr/>
        </p:nvSpPr>
        <p:spPr>
          <a:xfrm>
            <a:off x="395536" y="4109010"/>
            <a:ext cx="223224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Assets Details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349028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8735-82B7-982C-CA4A-EE4EDA51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TO GET DIGITAL CERTIFICATE</a:t>
            </a:r>
            <a:endParaRPr lang="en-IN" sz="3600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4D619D-DB5B-C18D-69DD-8E3B055CB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" y="1556792"/>
            <a:ext cx="8507288" cy="49685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87FACE-7323-0A0B-FA1E-99689CA32BFF}"/>
              </a:ext>
            </a:extLst>
          </p:cNvPr>
          <p:cNvSpPr txBox="1"/>
          <p:nvPr/>
        </p:nvSpPr>
        <p:spPr>
          <a:xfrm>
            <a:off x="2666267" y="5694935"/>
            <a:ext cx="6192688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Go activities/Assets – Go Complete -- From Action rating the School</a:t>
            </a:r>
            <a:endParaRPr lang="en-IN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DB200-9567-F199-0FEF-0E3C9F3F7A6C}"/>
              </a:ext>
            </a:extLst>
          </p:cNvPr>
          <p:cNvSpPr txBox="1"/>
          <p:nvPr/>
        </p:nvSpPr>
        <p:spPr>
          <a:xfrm>
            <a:off x="7582527" y="393305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00FFFF"/>
                </a:highlight>
              </a:rPr>
              <a:t>Action</a:t>
            </a:r>
            <a:endParaRPr lang="en-IN" sz="2800" b="1" dirty="0">
              <a:highlight>
                <a:srgbClr val="00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B69991-1A93-B745-E9B1-D3A73E2F8219}"/>
              </a:ext>
            </a:extLst>
          </p:cNvPr>
          <p:cNvSpPr txBox="1"/>
          <p:nvPr/>
        </p:nvSpPr>
        <p:spPr>
          <a:xfrm>
            <a:off x="8158591" y="4303042"/>
            <a:ext cx="661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θ</a:t>
            </a:r>
            <a:endParaRPr lang="en-IN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9BC63-6CCE-6161-F9D5-2E8667491614}"/>
              </a:ext>
            </a:extLst>
          </p:cNvPr>
          <p:cNvSpPr txBox="1"/>
          <p:nvPr/>
        </p:nvSpPr>
        <p:spPr>
          <a:xfrm>
            <a:off x="2576483" y="1677795"/>
            <a:ext cx="5026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Login as Volunteer</a:t>
            </a:r>
            <a:endParaRPr lang="en-IN" sz="3200" dirty="0">
              <a:solidFill>
                <a:schemeClr val="accent6">
                  <a:lumMod val="50000"/>
                </a:schemeClr>
              </a:solidFill>
              <a:highlight>
                <a:srgbClr val="00FFFF"/>
              </a:highlight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03793-AA3B-FC8C-9D5C-22CBBF4B1B84}"/>
              </a:ext>
            </a:extLst>
          </p:cNvPr>
          <p:cNvSpPr txBox="1"/>
          <p:nvPr/>
        </p:nvSpPr>
        <p:spPr>
          <a:xfrm>
            <a:off x="274701" y="4382403"/>
            <a:ext cx="2782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  <a:latin typeface="Arial Black" panose="020B0A04020102020204" pitchFamily="34" charset="0"/>
              </a:rPr>
              <a:t>Activities</a:t>
            </a:r>
          </a:p>
          <a:p>
            <a:endParaRPr lang="en-US" sz="2400" dirty="0">
              <a:highlight>
                <a:srgbClr val="00FFFF"/>
              </a:highlight>
              <a:latin typeface="Arial Black" panose="020B0A04020102020204" pitchFamily="34" charset="0"/>
            </a:endParaRPr>
          </a:p>
          <a:p>
            <a:r>
              <a:rPr lang="en-US" sz="2400" dirty="0">
                <a:highlight>
                  <a:srgbClr val="00FFFF"/>
                </a:highlight>
                <a:latin typeface="Arial Black" panose="020B0A04020102020204" pitchFamily="34" charset="0"/>
              </a:rPr>
              <a:t>Assets/Material</a:t>
            </a:r>
            <a:endParaRPr lang="en-IN" sz="2400" dirty="0">
              <a:highlight>
                <a:srgbClr val="00FFFF"/>
              </a:highlight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9F6FC-D58D-20E5-17DF-A41965445F76}"/>
              </a:ext>
            </a:extLst>
          </p:cNvPr>
          <p:cNvSpPr txBox="1"/>
          <p:nvPr/>
        </p:nvSpPr>
        <p:spPr>
          <a:xfrm>
            <a:off x="2576483" y="374792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808080"/>
                </a:highlight>
                <a:latin typeface="Arial Black" panose="020B0A04020102020204" pitchFamily="34" charset="0"/>
              </a:rPr>
              <a:t>Pending</a:t>
            </a:r>
            <a:r>
              <a:rPr lang="en-US" dirty="0">
                <a:highlight>
                  <a:srgbClr val="808080"/>
                </a:highlight>
              </a:rPr>
              <a:t> </a:t>
            </a:r>
            <a:endParaRPr lang="en-IN" dirty="0">
              <a:highlight>
                <a:srgbClr val="80808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5E4621-2ADA-28EA-7F8D-4B4B95DFDB12}"/>
              </a:ext>
            </a:extLst>
          </p:cNvPr>
          <p:cNvSpPr txBox="1"/>
          <p:nvPr/>
        </p:nvSpPr>
        <p:spPr>
          <a:xfrm>
            <a:off x="4788024" y="370222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ighlight>
                  <a:srgbClr val="0000FF"/>
                </a:highlight>
                <a:latin typeface="Arial Black" panose="020B0A04020102020204" pitchFamily="34" charset="0"/>
              </a:rPr>
              <a:t>Complete</a:t>
            </a:r>
            <a:endParaRPr lang="en-IN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8613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/>
      <p:bldP spid="3" grpId="0"/>
      <p:bldP spid="4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Autofit/>
          </a:bodyPr>
          <a:lstStyle/>
          <a:p>
            <a:r>
              <a:rPr lang="en-IN" sz="2800" dirty="0">
                <a:solidFill>
                  <a:srgbClr val="C00000"/>
                </a:solidFill>
                <a:latin typeface="Arial Black" pitchFamily="34" charset="0"/>
              </a:rPr>
              <a:t>ACCEPTED CONTRIBUTION BY SCHOOL</a:t>
            </a:r>
            <a:br>
              <a:rPr lang="en-IN" sz="36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IN" sz="2800" b="1" i="1" dirty="0">
                <a:solidFill>
                  <a:srgbClr val="7030A0"/>
                </a:solidFill>
                <a:latin typeface="Arial Black" pitchFamily="34" charset="0"/>
              </a:rPr>
              <a:t>(After Login using School Registration)</a:t>
            </a:r>
            <a:br>
              <a:rPr lang="en-IN" sz="2800" b="1" i="1" dirty="0">
                <a:solidFill>
                  <a:srgbClr val="7030A0"/>
                </a:solidFill>
                <a:latin typeface="Arial Black" pitchFamily="34" charset="0"/>
              </a:rPr>
            </a:br>
            <a:endParaRPr lang="en-IN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55" y="1195624"/>
            <a:ext cx="9049186" cy="5662376"/>
          </a:xfrm>
        </p:spPr>
        <p:txBody>
          <a:bodyPr/>
          <a:lstStyle/>
          <a:p>
            <a:pPr marL="0" indent="0">
              <a:buNone/>
            </a:pPr>
            <a:r>
              <a:rPr lang="en-IN" sz="2800" b="1" i="1" dirty="0">
                <a:solidFill>
                  <a:srgbClr val="7030A0"/>
                </a:solidFill>
                <a:latin typeface="Arial Black" pitchFamily="34" charset="0"/>
              </a:rPr>
              <a:t>         </a:t>
            </a:r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7461B7-7354-3536-7E29-5B16743209FD}"/>
              </a:ext>
            </a:extLst>
          </p:cNvPr>
          <p:cNvSpPr txBox="1"/>
          <p:nvPr/>
        </p:nvSpPr>
        <p:spPr>
          <a:xfrm>
            <a:off x="179512" y="1321604"/>
            <a:ext cx="54006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School Name with UDISE Number</a:t>
            </a:r>
            <a:endParaRPr lang="en-IN" sz="2800" b="1" dirty="0">
              <a:solidFill>
                <a:srgbClr val="FFFF00"/>
              </a:solidFill>
            </a:endParaRPr>
          </a:p>
        </p:txBody>
      </p: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54B52FED-6D28-E0C3-DD95-1E841ABF8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5" y="1916832"/>
            <a:ext cx="8928992" cy="46085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4472CC6-271B-8FAD-7E5E-6B0D5CD2455A}"/>
              </a:ext>
            </a:extLst>
          </p:cNvPr>
          <p:cNvSpPr txBox="1"/>
          <p:nvPr/>
        </p:nvSpPr>
        <p:spPr>
          <a:xfrm>
            <a:off x="35496" y="2744628"/>
            <a:ext cx="2592288" cy="37087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@Dashboard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@Activities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@Assets/Materials/    Equipment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 Offline Contribution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@Become Mentor/Mentee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@Profile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@Reset Password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@Logout</a:t>
            </a:r>
            <a:endParaRPr lang="en-IN" sz="20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1969E6-9E22-D4CE-DEA6-B5C81A78FEAB}"/>
              </a:ext>
            </a:extLst>
          </p:cNvPr>
          <p:cNvSpPr txBox="1"/>
          <p:nvPr/>
        </p:nvSpPr>
        <p:spPr>
          <a:xfrm>
            <a:off x="4264168" y="3501008"/>
            <a:ext cx="883896" cy="55399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     0</a:t>
            </a:r>
          </a:p>
          <a:p>
            <a:r>
              <a:rPr lang="en-US" sz="1200" b="1" dirty="0"/>
              <a:t>Completed</a:t>
            </a:r>
            <a:endParaRPr lang="en-IN" sz="1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6759DC-4B81-F2BD-49B9-878C704C0E9D}"/>
              </a:ext>
            </a:extLst>
          </p:cNvPr>
          <p:cNvSpPr txBox="1"/>
          <p:nvPr/>
        </p:nvSpPr>
        <p:spPr>
          <a:xfrm>
            <a:off x="4264168" y="5085184"/>
            <a:ext cx="883896" cy="55399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     0</a:t>
            </a:r>
          </a:p>
          <a:p>
            <a:r>
              <a:rPr lang="en-US" sz="1200" b="1" dirty="0"/>
              <a:t>Completed</a:t>
            </a:r>
            <a:endParaRPr lang="en-IN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9C9919-4B52-9310-6F23-D1D72E83B6EB}"/>
              </a:ext>
            </a:extLst>
          </p:cNvPr>
          <p:cNvSpPr txBox="1"/>
          <p:nvPr/>
        </p:nvSpPr>
        <p:spPr>
          <a:xfrm>
            <a:off x="5632320" y="3501008"/>
            <a:ext cx="810928" cy="55399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     0</a:t>
            </a:r>
          </a:p>
          <a:p>
            <a:r>
              <a:rPr lang="en-US" sz="1200" b="1" dirty="0"/>
              <a:t>Approved</a:t>
            </a:r>
            <a:endParaRPr lang="en-IN" sz="1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34DC43-91D2-B748-10E1-BDEABE415123}"/>
              </a:ext>
            </a:extLst>
          </p:cNvPr>
          <p:cNvSpPr txBox="1"/>
          <p:nvPr/>
        </p:nvSpPr>
        <p:spPr>
          <a:xfrm>
            <a:off x="5652120" y="5085184"/>
            <a:ext cx="810928" cy="55399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     0</a:t>
            </a:r>
          </a:p>
          <a:p>
            <a:r>
              <a:rPr lang="en-US" sz="1200" b="1" dirty="0"/>
              <a:t>Approved</a:t>
            </a:r>
            <a:endParaRPr lang="en-IN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A10219-3146-AA74-8403-2F2DD8AE21F1}"/>
              </a:ext>
            </a:extLst>
          </p:cNvPr>
          <p:cNvSpPr txBox="1"/>
          <p:nvPr/>
        </p:nvSpPr>
        <p:spPr>
          <a:xfrm>
            <a:off x="6732240" y="3501008"/>
            <a:ext cx="1364669" cy="55399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          0</a:t>
            </a:r>
          </a:p>
          <a:p>
            <a:r>
              <a:rPr lang="en-US" sz="1200" b="1" dirty="0"/>
              <a:t>Pending Approved</a:t>
            </a:r>
            <a:endParaRPr lang="en-IN" sz="1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E5CE84-72C8-4C95-F069-04C934ADA4E7}"/>
              </a:ext>
            </a:extLst>
          </p:cNvPr>
          <p:cNvSpPr txBox="1"/>
          <p:nvPr/>
        </p:nvSpPr>
        <p:spPr>
          <a:xfrm>
            <a:off x="6732240" y="5085184"/>
            <a:ext cx="1364669" cy="55399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          0</a:t>
            </a:r>
          </a:p>
          <a:p>
            <a:r>
              <a:rPr lang="en-US" sz="1200" b="1" dirty="0"/>
              <a:t>Pending Approved</a:t>
            </a:r>
            <a:endParaRPr lang="en-IN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16420F-EAB5-7668-6C32-AC41D6AFE5B0}"/>
              </a:ext>
            </a:extLst>
          </p:cNvPr>
          <p:cNvSpPr txBox="1"/>
          <p:nvPr/>
        </p:nvSpPr>
        <p:spPr>
          <a:xfrm>
            <a:off x="4499992" y="203123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Arial Black" panose="020B0A04020102020204" pitchFamily="34" charset="0"/>
              </a:rPr>
              <a:t>Dashboard</a:t>
            </a:r>
            <a:endParaRPr lang="en-IN" sz="2400" dirty="0">
              <a:solidFill>
                <a:srgbClr val="002060"/>
              </a:solidFill>
              <a:highlight>
                <a:srgbClr val="00FF00"/>
              </a:highlight>
              <a:latin typeface="Arial Black" panose="020B0A040201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B46BEE-207B-88D7-ED2E-B33DEC6F49FB}"/>
              </a:ext>
            </a:extLst>
          </p:cNvPr>
          <p:cNvSpPr txBox="1"/>
          <p:nvPr/>
        </p:nvSpPr>
        <p:spPr>
          <a:xfrm>
            <a:off x="2607984" y="2348880"/>
            <a:ext cx="160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Activities</a:t>
            </a:r>
            <a:endParaRPr lang="en-IN" sz="24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E05086-43C3-0961-FCEB-90BFC3CB7139}"/>
              </a:ext>
            </a:extLst>
          </p:cNvPr>
          <p:cNvSpPr/>
          <p:nvPr/>
        </p:nvSpPr>
        <p:spPr>
          <a:xfrm>
            <a:off x="2699792" y="2708920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44CCFD-836C-889B-3A67-0BDD8ABCFD80}"/>
              </a:ext>
            </a:extLst>
          </p:cNvPr>
          <p:cNvSpPr/>
          <p:nvPr/>
        </p:nvSpPr>
        <p:spPr>
          <a:xfrm>
            <a:off x="4860032" y="2708920"/>
            <a:ext cx="1800200" cy="180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EE8356-1019-9B77-5CAD-1621B157D8AD}"/>
              </a:ext>
            </a:extLst>
          </p:cNvPr>
          <p:cNvSpPr/>
          <p:nvPr/>
        </p:nvSpPr>
        <p:spPr>
          <a:xfrm>
            <a:off x="6948264" y="2708920"/>
            <a:ext cx="180020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E2E86C-21AD-18D6-0D8D-EC5F20CC3263}"/>
              </a:ext>
            </a:extLst>
          </p:cNvPr>
          <p:cNvSpPr/>
          <p:nvPr/>
        </p:nvSpPr>
        <p:spPr>
          <a:xfrm>
            <a:off x="2699792" y="4941168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92202C-C738-4779-6C82-48FE9CE12671}"/>
              </a:ext>
            </a:extLst>
          </p:cNvPr>
          <p:cNvSpPr/>
          <p:nvPr/>
        </p:nvSpPr>
        <p:spPr>
          <a:xfrm>
            <a:off x="4860032" y="4941168"/>
            <a:ext cx="1800200" cy="180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F6F9AA-8EE2-64E4-58E0-A80F852A896C}"/>
              </a:ext>
            </a:extLst>
          </p:cNvPr>
          <p:cNvSpPr/>
          <p:nvPr/>
        </p:nvSpPr>
        <p:spPr>
          <a:xfrm>
            <a:off x="6948264" y="4941168"/>
            <a:ext cx="180020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0A8A72-F66F-730C-EDAF-70927F4AAD8B}"/>
              </a:ext>
            </a:extLst>
          </p:cNvPr>
          <p:cNvSpPr txBox="1"/>
          <p:nvPr/>
        </p:nvSpPr>
        <p:spPr>
          <a:xfrm>
            <a:off x="2627784" y="4479503"/>
            <a:ext cx="2457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Assets/Materials</a:t>
            </a:r>
            <a:endParaRPr lang="en-IN" sz="2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7599EB-781C-2677-F7F1-E9005CFB19C8}"/>
              </a:ext>
            </a:extLst>
          </p:cNvPr>
          <p:cNvSpPr txBox="1"/>
          <p:nvPr/>
        </p:nvSpPr>
        <p:spPr>
          <a:xfrm>
            <a:off x="2972788" y="3224009"/>
            <a:ext cx="1522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Total Activities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F2EFD6-0A98-6636-F2F0-C0C7976CCCBA}"/>
              </a:ext>
            </a:extLst>
          </p:cNvPr>
          <p:cNvSpPr txBox="1"/>
          <p:nvPr/>
        </p:nvSpPr>
        <p:spPr>
          <a:xfrm>
            <a:off x="4993704" y="3399383"/>
            <a:ext cx="159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Completed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747792-00CA-FC71-E0B5-61DC65CC146B}"/>
              </a:ext>
            </a:extLst>
          </p:cNvPr>
          <p:cNvSpPr txBox="1"/>
          <p:nvPr/>
        </p:nvSpPr>
        <p:spPr>
          <a:xfrm>
            <a:off x="7081936" y="3399383"/>
            <a:ext cx="159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  Pending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D3D976-6C57-586D-13E3-483187EC1B22}"/>
              </a:ext>
            </a:extLst>
          </p:cNvPr>
          <p:cNvSpPr txBox="1"/>
          <p:nvPr/>
        </p:nvSpPr>
        <p:spPr>
          <a:xfrm>
            <a:off x="2915816" y="5301208"/>
            <a:ext cx="1522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Total Assets/ Materials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A0021E-374C-4959-3419-FEE0B054D264}"/>
              </a:ext>
            </a:extLst>
          </p:cNvPr>
          <p:cNvSpPr txBox="1"/>
          <p:nvPr/>
        </p:nvSpPr>
        <p:spPr>
          <a:xfrm>
            <a:off x="5008740" y="5581689"/>
            <a:ext cx="159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Completed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9C05DB-DC04-EE73-B2E9-3C9E7A9902FB}"/>
              </a:ext>
            </a:extLst>
          </p:cNvPr>
          <p:cNvSpPr txBox="1"/>
          <p:nvPr/>
        </p:nvSpPr>
        <p:spPr>
          <a:xfrm>
            <a:off x="7096972" y="5581689"/>
            <a:ext cx="159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  Pending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5A9307-C026-F811-3956-78942A41A34C}"/>
              </a:ext>
            </a:extLst>
          </p:cNvPr>
          <p:cNvSpPr txBox="1"/>
          <p:nvPr/>
        </p:nvSpPr>
        <p:spPr>
          <a:xfrm>
            <a:off x="3226293" y="2740569"/>
            <a:ext cx="45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  <a:endParaRPr lang="en-IN" sz="32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B2C7F7-55BB-8102-DC6B-68239D0B24F0}"/>
              </a:ext>
            </a:extLst>
          </p:cNvPr>
          <p:cNvSpPr txBox="1"/>
          <p:nvPr/>
        </p:nvSpPr>
        <p:spPr>
          <a:xfrm>
            <a:off x="5508104" y="2772217"/>
            <a:ext cx="45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</a:t>
            </a:r>
            <a:endParaRPr lang="en-IN" sz="32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6C58C3-9723-5FFF-F107-FC75D9BB10A2}"/>
              </a:ext>
            </a:extLst>
          </p:cNvPr>
          <p:cNvSpPr txBox="1"/>
          <p:nvPr/>
        </p:nvSpPr>
        <p:spPr>
          <a:xfrm>
            <a:off x="7649613" y="2780928"/>
            <a:ext cx="45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  <a:endParaRPr lang="en-IN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6CBDEB-3F9B-6705-C54E-6887F43024D8}"/>
              </a:ext>
            </a:extLst>
          </p:cNvPr>
          <p:cNvSpPr txBox="1"/>
          <p:nvPr/>
        </p:nvSpPr>
        <p:spPr>
          <a:xfrm>
            <a:off x="3203848" y="4892098"/>
            <a:ext cx="45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  <a:endParaRPr lang="en-IN" sz="32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E4691E-14EA-5EE7-858A-C86FC32FBB95}"/>
              </a:ext>
            </a:extLst>
          </p:cNvPr>
          <p:cNvSpPr txBox="1"/>
          <p:nvPr/>
        </p:nvSpPr>
        <p:spPr>
          <a:xfrm>
            <a:off x="5485659" y="4923746"/>
            <a:ext cx="45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endParaRPr lang="en-IN" sz="32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9B8F24-6E76-B797-87ED-DC42439357F3}"/>
              </a:ext>
            </a:extLst>
          </p:cNvPr>
          <p:cNvSpPr txBox="1"/>
          <p:nvPr/>
        </p:nvSpPr>
        <p:spPr>
          <a:xfrm>
            <a:off x="7627168" y="4932457"/>
            <a:ext cx="45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  <a:endParaRPr lang="en-IN" sz="3200" b="1" dirty="0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87CDD315-8277-D3CB-537C-994CE0A6620E}"/>
              </a:ext>
            </a:extLst>
          </p:cNvPr>
          <p:cNvSpPr/>
          <p:nvPr/>
        </p:nvSpPr>
        <p:spPr>
          <a:xfrm rot="6941072">
            <a:off x="1407732" y="3079637"/>
            <a:ext cx="773357" cy="1756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689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3868"/>
          </a:xfrm>
        </p:spPr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Step 2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93B1537-B9C3-2A8E-EC67-01A46AA88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91176"/>
            <a:ext cx="8964488" cy="5750192"/>
          </a:xfrm>
        </p:spPr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999CF-BEF0-5010-CAF6-4BF80C9EDBE8}"/>
              </a:ext>
            </a:extLst>
          </p:cNvPr>
          <p:cNvSpPr txBox="1"/>
          <p:nvPr/>
        </p:nvSpPr>
        <p:spPr>
          <a:xfrm>
            <a:off x="107504" y="3032660"/>
            <a:ext cx="2592288" cy="37087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@Dashboard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@Activities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@Assets/Materials/    Equipment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 Offline Contribution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@Become Mentor/Mentee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@Profile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@Reset Password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@Logout</a:t>
            </a:r>
            <a:endParaRPr lang="en-IN" sz="2000" b="1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90EE4-CBF4-6A23-88DB-9AB767711108}"/>
              </a:ext>
            </a:extLst>
          </p:cNvPr>
          <p:cNvSpPr txBox="1"/>
          <p:nvPr/>
        </p:nvSpPr>
        <p:spPr>
          <a:xfrm>
            <a:off x="107504" y="2473732"/>
            <a:ext cx="11705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School</a:t>
            </a:r>
            <a:endParaRPr lang="en-IN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341A97-7D99-C564-FEA8-650D8EB52BF3}"/>
              </a:ext>
            </a:extLst>
          </p:cNvPr>
          <p:cNvSpPr txBox="1"/>
          <p:nvPr/>
        </p:nvSpPr>
        <p:spPr>
          <a:xfrm>
            <a:off x="107504" y="1825660"/>
            <a:ext cx="5182829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School Name with UDISE Number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E48702-2556-E991-E99C-9AD0F77D2F6D}"/>
              </a:ext>
            </a:extLst>
          </p:cNvPr>
          <p:cNvSpPr txBox="1"/>
          <p:nvPr/>
        </p:nvSpPr>
        <p:spPr>
          <a:xfrm>
            <a:off x="1907704" y="241222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Assets/Material/Equipment</a:t>
            </a:r>
            <a:endParaRPr lang="en-IN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DE7086-AD2B-E376-358B-1E8F6C97199F}"/>
              </a:ext>
            </a:extLst>
          </p:cNvPr>
          <p:cNvSpPr txBox="1"/>
          <p:nvPr/>
        </p:nvSpPr>
        <p:spPr>
          <a:xfrm>
            <a:off x="3203848" y="29686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Pending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93BBFB-DAE8-E2F3-0D61-189B6CD56190}"/>
              </a:ext>
            </a:extLst>
          </p:cNvPr>
          <p:cNvSpPr txBox="1"/>
          <p:nvPr/>
        </p:nvSpPr>
        <p:spPr>
          <a:xfrm>
            <a:off x="6372200" y="2977788"/>
            <a:ext cx="165618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</a:t>
            </a:r>
            <a:endParaRPr lang="en-IN" sz="28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8076F3-AE1C-980B-FD94-C2BC459FF93B}"/>
              </a:ext>
            </a:extLst>
          </p:cNvPr>
          <p:cNvSpPr txBox="1"/>
          <p:nvPr/>
        </p:nvSpPr>
        <p:spPr>
          <a:xfrm>
            <a:off x="3203848" y="2996952"/>
            <a:ext cx="165618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highlight>
                  <a:srgbClr val="C0C0C0"/>
                </a:highlight>
              </a:rPr>
              <a:t>Pending</a:t>
            </a:r>
            <a:endParaRPr lang="en-IN" sz="2800" b="1" dirty="0">
              <a:solidFill>
                <a:srgbClr val="00B050"/>
              </a:solidFill>
              <a:highlight>
                <a:srgbClr val="C0C0C0"/>
              </a:highligh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D4F209-B77B-112B-2B9A-FADAA08F0419}"/>
              </a:ext>
            </a:extLst>
          </p:cNvPr>
          <p:cNvSpPr txBox="1"/>
          <p:nvPr/>
        </p:nvSpPr>
        <p:spPr>
          <a:xfrm>
            <a:off x="2969568" y="3784333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Category Name     Title     Assets </a:t>
            </a:r>
            <a:r>
              <a:rPr lang="en-US" sz="2000" b="1" dirty="0" err="1"/>
              <a:t>Qyt</a:t>
            </a:r>
            <a:r>
              <a:rPr lang="en-US" sz="2000" b="1" dirty="0"/>
              <a:t>     Status    Action</a:t>
            </a:r>
            <a:endParaRPr lang="en-IN" sz="2000" b="1" dirty="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0EAC371A-1E08-28D5-5C3D-57EE28FE83ED}"/>
              </a:ext>
            </a:extLst>
          </p:cNvPr>
          <p:cNvSpPr/>
          <p:nvPr/>
        </p:nvSpPr>
        <p:spPr>
          <a:xfrm rot="16200000">
            <a:off x="7457544" y="5512008"/>
            <a:ext cx="1944216" cy="22647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Content Placeholder 8" descr="Eye">
            <a:extLst>
              <a:ext uri="{FF2B5EF4-FFF2-40B4-BE49-F238E27FC236}">
                <a16:creationId xmlns:a16="http://schemas.microsoft.com/office/drawing/2014/main" id="{47D7DD03-350C-2DFF-FB31-3EA4AEB12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2608" y="3984388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9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186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Step 3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DA9BC7A-5384-EC4C-39DE-A8C53F414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0" y="1340768"/>
            <a:ext cx="8686800" cy="5256583"/>
          </a:xfr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778A759-1851-21A9-FA5A-DD60FB7EFED2}"/>
              </a:ext>
            </a:extLst>
          </p:cNvPr>
          <p:cNvSpPr txBox="1"/>
          <p:nvPr/>
        </p:nvSpPr>
        <p:spPr>
          <a:xfrm>
            <a:off x="251520" y="1412776"/>
            <a:ext cx="3672408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School Name and UDISE Number</a:t>
            </a:r>
            <a:endParaRPr lang="en-IN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64B7F7-C019-7D6C-17EE-2B93F44B6EAD}"/>
              </a:ext>
            </a:extLst>
          </p:cNvPr>
          <p:cNvSpPr txBox="1"/>
          <p:nvPr/>
        </p:nvSpPr>
        <p:spPr>
          <a:xfrm>
            <a:off x="2074917" y="1884894"/>
            <a:ext cx="316835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Assets/Material/Equipment</a:t>
            </a:r>
            <a:endParaRPr lang="en-IN" sz="2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8E8D0A-A417-0AE9-26D2-B18DFA9E3E2A}"/>
              </a:ext>
            </a:extLst>
          </p:cNvPr>
          <p:cNvSpPr txBox="1"/>
          <p:nvPr/>
        </p:nvSpPr>
        <p:spPr>
          <a:xfrm>
            <a:off x="2002909" y="2379161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highlight>
                  <a:srgbClr val="00FF00"/>
                </a:highlight>
              </a:rPr>
              <a:t>Details     Volunteers    Closure Assets/Materials/Equipment</a:t>
            </a:r>
            <a:endParaRPr lang="en-IN" sz="2000" b="1" dirty="0">
              <a:solidFill>
                <a:schemeClr val="accent6">
                  <a:lumMod val="50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3EDCF4AB-C20B-2150-AA8C-BF6FBB177314}"/>
              </a:ext>
            </a:extLst>
          </p:cNvPr>
          <p:cNvSpPr/>
          <p:nvPr/>
        </p:nvSpPr>
        <p:spPr>
          <a:xfrm rot="14815938">
            <a:off x="3563468" y="3338859"/>
            <a:ext cx="1512168" cy="21602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B10E1-016B-D604-8912-6A6BF3976E6C}"/>
              </a:ext>
            </a:extLst>
          </p:cNvPr>
          <p:cNvSpPr txBox="1"/>
          <p:nvPr/>
        </p:nvSpPr>
        <p:spPr>
          <a:xfrm>
            <a:off x="2002909" y="270892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00FFFF"/>
                </a:highlight>
              </a:rPr>
              <a:t>School Details</a:t>
            </a:r>
            <a:endParaRPr lang="en-IN" sz="2400" b="1" dirty="0">
              <a:highlight>
                <a:srgbClr val="00FFFF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C10128-82E9-D678-9CCE-EA9060E9D571}"/>
              </a:ext>
            </a:extLst>
          </p:cNvPr>
          <p:cNvSpPr txBox="1"/>
          <p:nvPr/>
        </p:nvSpPr>
        <p:spPr>
          <a:xfrm>
            <a:off x="1979712" y="347139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00FF"/>
                </a:highlight>
              </a:rPr>
              <a:t>Assets Details</a:t>
            </a:r>
            <a:endParaRPr lang="en-IN" sz="2400" b="1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07619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Step 4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AAC7E8-FF0C-83D7-8BA3-622385003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" y="1628801"/>
            <a:ext cx="8579296" cy="4968552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B0140F-FD5B-75AF-9413-C6B16A7A0AE6}"/>
              </a:ext>
            </a:extLst>
          </p:cNvPr>
          <p:cNvSpPr txBox="1"/>
          <p:nvPr/>
        </p:nvSpPr>
        <p:spPr>
          <a:xfrm>
            <a:off x="1835696" y="2348880"/>
            <a:ext cx="734481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Volunteer Name    Email    Mobile    Status    Offered Qty    </a:t>
            </a:r>
          </a:p>
          <a:p>
            <a:r>
              <a:rPr lang="en-US" sz="2400" b="1" dirty="0"/>
              <a:t>Approve Qty     Received Qty    Balance</a:t>
            </a:r>
            <a:endParaRPr lang="en-IN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EF52D4-E38B-5F35-23ED-1C20E2E4384E}"/>
              </a:ext>
            </a:extLst>
          </p:cNvPr>
          <p:cNvSpPr txBox="1"/>
          <p:nvPr/>
        </p:nvSpPr>
        <p:spPr>
          <a:xfrm>
            <a:off x="6660232" y="3645024"/>
            <a:ext cx="108012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Invite</a:t>
            </a:r>
            <a:endParaRPr lang="en-IN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EBA3B1-412D-4C74-D581-13E6DC23F88E}"/>
              </a:ext>
            </a:extLst>
          </p:cNvPr>
          <p:cNvSpPr txBox="1"/>
          <p:nvPr/>
        </p:nvSpPr>
        <p:spPr>
          <a:xfrm>
            <a:off x="7812360" y="3645024"/>
            <a:ext cx="122413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Reject</a:t>
            </a:r>
            <a:endParaRPr lang="en-IN" sz="2800" b="1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4A2BF85-960C-1013-B5A4-74D8FA02890B}"/>
              </a:ext>
            </a:extLst>
          </p:cNvPr>
          <p:cNvSpPr/>
          <p:nvPr/>
        </p:nvSpPr>
        <p:spPr>
          <a:xfrm rot="19611926">
            <a:off x="5220072" y="4509120"/>
            <a:ext cx="1512168" cy="2880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6973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37"/>
            <a:ext cx="8229600" cy="800805"/>
          </a:xfrm>
        </p:spPr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Step 5</a:t>
            </a:r>
          </a:p>
        </p:txBody>
      </p:sp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F6E53176-99CE-DB11-2F47-928D672D6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12968" cy="5544616"/>
          </a:xfr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109E4AE-3C0E-1FBA-58D7-B1D1EE8A6F8F}"/>
              </a:ext>
            </a:extLst>
          </p:cNvPr>
          <p:cNvSpPr txBox="1"/>
          <p:nvPr/>
        </p:nvSpPr>
        <p:spPr>
          <a:xfrm>
            <a:off x="395536" y="1249596"/>
            <a:ext cx="216024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Asset Details</a:t>
            </a:r>
            <a:endParaRPr lang="en-IN" sz="28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7CEE70-EAC4-E9A0-6CF9-4D02BA3697A9}"/>
              </a:ext>
            </a:extLst>
          </p:cNvPr>
          <p:cNvSpPr txBox="1"/>
          <p:nvPr/>
        </p:nvSpPr>
        <p:spPr>
          <a:xfrm>
            <a:off x="395536" y="3068960"/>
            <a:ext cx="279992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Volunteer Details</a:t>
            </a:r>
            <a:endParaRPr lang="en-IN" sz="28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F3A5B9-CE86-6165-3369-EE9AA606E910}"/>
              </a:ext>
            </a:extLst>
          </p:cNvPr>
          <p:cNvSpPr txBox="1"/>
          <p:nvPr/>
        </p:nvSpPr>
        <p:spPr>
          <a:xfrm>
            <a:off x="571364" y="6146140"/>
            <a:ext cx="122413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Accept</a:t>
            </a:r>
            <a:endParaRPr lang="en-IN" sz="28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7FBD39-C42A-5383-B504-C946D73A43CA}"/>
              </a:ext>
            </a:extLst>
          </p:cNvPr>
          <p:cNvSpPr txBox="1"/>
          <p:nvPr/>
        </p:nvSpPr>
        <p:spPr>
          <a:xfrm>
            <a:off x="395536" y="4674679"/>
            <a:ext cx="4608512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Interview Interaction</a:t>
            </a:r>
          </a:p>
          <a:p>
            <a:r>
              <a:rPr lang="en-US" sz="2800" b="1" i="1" dirty="0"/>
              <a:t>Online   Offline   Not required</a:t>
            </a:r>
            <a:endParaRPr lang="en-IN" sz="2800" b="1" i="1" dirty="0"/>
          </a:p>
        </p:txBody>
      </p:sp>
    </p:spTree>
    <p:extLst>
      <p:ext uri="{BB962C8B-B14F-4D97-AF65-F5344CB8AC3E}">
        <p14:creationId xmlns:p14="http://schemas.microsoft.com/office/powerpoint/2010/main" val="3092277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0D8A-560A-515D-2289-FE8A00F9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IN" sz="4800" b="1" dirty="0">
                <a:solidFill>
                  <a:srgbClr val="C00000"/>
                </a:solidFill>
              </a:rPr>
              <a:t>Step 6</a:t>
            </a:r>
            <a:endParaRPr lang="en-IN" sz="4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A6A697-20A5-A636-C7D6-7CB2F6D81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71119"/>
            <a:ext cx="8928992" cy="543513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C5431F-ECDA-5DD3-0DC5-B7203B31A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521"/>
            <a:ext cx="9144000" cy="3942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D05696-E737-21FD-A983-6B0EB7B49872}"/>
              </a:ext>
            </a:extLst>
          </p:cNvPr>
          <p:cNvSpPr txBox="1"/>
          <p:nvPr/>
        </p:nvSpPr>
        <p:spPr>
          <a:xfrm>
            <a:off x="1907704" y="351320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Volunteer Name   Email   Mobile   Status   Offered Qty   </a:t>
            </a:r>
          </a:p>
          <a:p>
            <a:r>
              <a:rPr lang="en-US" sz="2000" b="1" dirty="0"/>
              <a:t>Approved Qty   Received Qty   Balance</a:t>
            </a:r>
            <a:endParaRPr lang="en-IN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1823D7-406E-1AE8-5869-339F67271550}"/>
              </a:ext>
            </a:extLst>
          </p:cNvPr>
          <p:cNvSpPr txBox="1"/>
          <p:nvPr/>
        </p:nvSpPr>
        <p:spPr>
          <a:xfrm>
            <a:off x="6754926" y="4005798"/>
            <a:ext cx="115212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Accept</a:t>
            </a:r>
            <a:endParaRPr lang="en-IN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3D7834-2D83-E51E-71ED-DFC6834DC746}"/>
              </a:ext>
            </a:extLst>
          </p:cNvPr>
          <p:cNvSpPr txBox="1"/>
          <p:nvPr/>
        </p:nvSpPr>
        <p:spPr>
          <a:xfrm>
            <a:off x="7979062" y="4005798"/>
            <a:ext cx="115212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Reject</a:t>
            </a:r>
            <a:endParaRPr lang="en-IN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0523CA-BDA2-1DC2-E00D-2D9F444A4E57}"/>
              </a:ext>
            </a:extLst>
          </p:cNvPr>
          <p:cNvSpPr txBox="1"/>
          <p:nvPr/>
        </p:nvSpPr>
        <p:spPr>
          <a:xfrm>
            <a:off x="483843" y="5872533"/>
            <a:ext cx="115212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Accept</a:t>
            </a:r>
            <a:endParaRPr lang="en-IN" sz="2400" b="1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9906B94-51EA-5A5E-D1E7-C7AB542A069E}"/>
              </a:ext>
            </a:extLst>
          </p:cNvPr>
          <p:cNvSpPr/>
          <p:nvPr/>
        </p:nvSpPr>
        <p:spPr>
          <a:xfrm rot="18818655">
            <a:off x="5557941" y="5024543"/>
            <a:ext cx="1534854" cy="257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63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b="1" dirty="0">
                <a:solidFill>
                  <a:srgbClr val="C00000"/>
                </a:solidFill>
              </a:rPr>
              <a:t>Step 1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0A68B9A-42CB-04DA-ABA9-5C0DA160A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7638"/>
            <a:ext cx="8784976" cy="5323730"/>
          </a:xfrm>
        </p:spPr>
      </p:pic>
      <p:sp>
        <p:nvSpPr>
          <p:cNvPr id="3" name="TextBox 2"/>
          <p:cNvSpPr txBox="1"/>
          <p:nvPr/>
        </p:nvSpPr>
        <p:spPr>
          <a:xfrm>
            <a:off x="4788024" y="3308791"/>
            <a:ext cx="417646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School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Individual/NGO/CSR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CDC964-365F-E81B-830E-4DC7E5A13DD1}"/>
              </a:ext>
            </a:extLst>
          </p:cNvPr>
          <p:cNvSpPr txBox="1"/>
          <p:nvPr/>
        </p:nvSpPr>
        <p:spPr>
          <a:xfrm>
            <a:off x="6372200" y="2715495"/>
            <a:ext cx="1584176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Register</a:t>
            </a:r>
            <a:endParaRPr lang="en-IN" sz="3200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916D2C-DEDB-424B-81AA-8FB2F3DA0456}"/>
              </a:ext>
            </a:extLst>
          </p:cNvPr>
          <p:cNvSpPr txBox="1"/>
          <p:nvPr/>
        </p:nvSpPr>
        <p:spPr>
          <a:xfrm>
            <a:off x="7884368" y="271549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highlight>
                  <a:srgbClr val="008000"/>
                </a:highlight>
              </a:rPr>
              <a:t>Login</a:t>
            </a:r>
            <a:endParaRPr lang="en-IN" sz="3200" dirty="0">
              <a:solidFill>
                <a:srgbClr val="00B0F0"/>
              </a:solidFill>
              <a:highlight>
                <a:srgbClr val="008000"/>
              </a:highlight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869060-5A35-A073-DBAE-1917E8697F11}"/>
              </a:ext>
            </a:extLst>
          </p:cNvPr>
          <p:cNvCxnSpPr>
            <a:cxnSpLocks/>
          </p:cNvCxnSpPr>
          <p:nvPr/>
        </p:nvCxnSpPr>
        <p:spPr>
          <a:xfrm flipH="1">
            <a:off x="7056276" y="980728"/>
            <a:ext cx="324036" cy="16561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Step 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B6776-4B1B-D3FA-BE99-EF02FCD78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8965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272F4F5-1926-5C51-EC3D-D06A62759445}"/>
              </a:ext>
            </a:extLst>
          </p:cNvPr>
          <p:cNvSpPr txBox="1"/>
          <p:nvPr/>
        </p:nvSpPr>
        <p:spPr>
          <a:xfrm>
            <a:off x="107504" y="1556792"/>
            <a:ext cx="2664296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Confirm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bg1"/>
                </a:solidFill>
              </a:rPr>
              <a:t>Request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998A4-588E-75F6-A555-179EC27828B1}"/>
              </a:ext>
            </a:extLst>
          </p:cNvPr>
          <p:cNvSpPr txBox="1"/>
          <p:nvPr/>
        </p:nvSpPr>
        <p:spPr>
          <a:xfrm>
            <a:off x="13823" y="3958163"/>
            <a:ext cx="244827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Approve Quantity</a:t>
            </a:r>
            <a:endParaRPr lang="en-IN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F00760-626B-E7F3-5E04-2B642E306BB1}"/>
              </a:ext>
            </a:extLst>
          </p:cNvPr>
          <p:cNvSpPr txBox="1"/>
          <p:nvPr/>
        </p:nvSpPr>
        <p:spPr>
          <a:xfrm>
            <a:off x="251520" y="5373216"/>
            <a:ext cx="151216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Accept</a:t>
            </a:r>
            <a:endParaRPr lang="en-I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45429-717F-C202-C36C-38824704D8AC}"/>
              </a:ext>
            </a:extLst>
          </p:cNvPr>
          <p:cNvSpPr txBox="1"/>
          <p:nvPr/>
        </p:nvSpPr>
        <p:spPr>
          <a:xfrm>
            <a:off x="-36512" y="2420888"/>
            <a:ext cx="8651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00FFFF"/>
                </a:highlight>
              </a:rPr>
              <a:t>Accept (Volunteer Name)</a:t>
            </a:r>
          </a:p>
          <a:p>
            <a:endParaRPr lang="en-US" sz="2400" b="1" dirty="0">
              <a:highlight>
                <a:srgbClr val="00FFFF"/>
              </a:highlight>
            </a:endParaRPr>
          </a:p>
          <a:p>
            <a:r>
              <a:rPr lang="en-US" sz="2400" b="1" dirty="0">
                <a:highlight>
                  <a:srgbClr val="00FFFF"/>
                </a:highlight>
              </a:rPr>
              <a:t>Qty required 1    Qty offered 1   Qty approved 0   Remaining Qty 0</a:t>
            </a:r>
            <a:endParaRPr lang="en-IN" sz="2400" b="1" dirty="0">
              <a:highlight>
                <a:srgbClr val="00FFFF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E5923C-3EE6-0AB7-B57A-8B33C257EB46}"/>
              </a:ext>
            </a:extLst>
          </p:cNvPr>
          <p:cNvSpPr/>
          <p:nvPr/>
        </p:nvSpPr>
        <p:spPr>
          <a:xfrm>
            <a:off x="467544" y="4653136"/>
            <a:ext cx="1080120" cy="4616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D2B3577-5EBC-BFCA-11E6-D90FD5EF009D}"/>
              </a:ext>
            </a:extLst>
          </p:cNvPr>
          <p:cNvSpPr/>
          <p:nvPr/>
        </p:nvSpPr>
        <p:spPr>
          <a:xfrm rot="10800000">
            <a:off x="1619673" y="4797152"/>
            <a:ext cx="1728192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3616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75407"/>
          </a:xfrm>
        </p:spPr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Step 8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8231BDF-2C19-B359-B194-EFAC73784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928992" cy="5328592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A1EB49-AB87-B13B-23DD-111E94853C7F}"/>
              </a:ext>
            </a:extLst>
          </p:cNvPr>
          <p:cNvSpPr txBox="1"/>
          <p:nvPr/>
        </p:nvSpPr>
        <p:spPr>
          <a:xfrm>
            <a:off x="1979712" y="400506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00FFFF"/>
                </a:highlight>
              </a:rPr>
              <a:t>Volunteer Name   Email   Mobile   Status   Offered Qty   </a:t>
            </a:r>
          </a:p>
          <a:p>
            <a:r>
              <a:rPr lang="en-US" sz="2000" b="1" dirty="0">
                <a:highlight>
                  <a:srgbClr val="00FFFF"/>
                </a:highlight>
              </a:rPr>
              <a:t>Approved Qty   Received Qty   Balance</a:t>
            </a:r>
            <a:endParaRPr lang="en-IN" sz="2000" b="1" dirty="0">
              <a:highlight>
                <a:srgbClr val="00FFFF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FEEFB2-488D-A762-1AF7-0E498E378064}"/>
              </a:ext>
            </a:extLst>
          </p:cNvPr>
          <p:cNvSpPr txBox="1"/>
          <p:nvPr/>
        </p:nvSpPr>
        <p:spPr>
          <a:xfrm>
            <a:off x="6696236" y="4725144"/>
            <a:ext cx="237626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Add Delivery</a:t>
            </a:r>
            <a:endParaRPr lang="en-IN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06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02541"/>
          </a:xfrm>
        </p:spPr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Step 9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A40EEEE9-D229-A3B1-68EA-B330003DC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784976" cy="5328592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29900AD-C269-6F42-9A21-6DE8724637BE}"/>
              </a:ext>
            </a:extLst>
          </p:cNvPr>
          <p:cNvSpPr txBox="1"/>
          <p:nvPr/>
        </p:nvSpPr>
        <p:spPr>
          <a:xfrm>
            <a:off x="323528" y="4000385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00FF"/>
                </a:highlight>
              </a:rPr>
              <a:t>Quantity			       Date of Receipt</a:t>
            </a:r>
            <a:endParaRPr lang="en-IN" sz="2800" b="1" dirty="0">
              <a:highlight>
                <a:srgbClr val="FF00FF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95C96A-845D-D5B0-3E6B-7CFC312993C9}"/>
              </a:ext>
            </a:extLst>
          </p:cNvPr>
          <p:cNvSpPr txBox="1"/>
          <p:nvPr/>
        </p:nvSpPr>
        <p:spPr>
          <a:xfrm>
            <a:off x="7014830" y="5733256"/>
            <a:ext cx="1656184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Update</a:t>
            </a:r>
            <a:endParaRPr lang="en-I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FEC68-2389-74F1-2313-93AFF067574B}"/>
              </a:ext>
            </a:extLst>
          </p:cNvPr>
          <p:cNvSpPr txBox="1"/>
          <p:nvPr/>
        </p:nvSpPr>
        <p:spPr>
          <a:xfrm>
            <a:off x="307748" y="162379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  <a:latin typeface="Arial Black" panose="020B0A04020102020204" pitchFamily="34" charset="0"/>
              </a:rPr>
              <a:t>Delivery Request</a:t>
            </a:r>
            <a:endParaRPr lang="en-IN" sz="2400" dirty="0">
              <a:highlight>
                <a:srgbClr val="00FFFF"/>
              </a:highlight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F93F58-A87F-BA73-678E-6A9FF423031E}"/>
              </a:ext>
            </a:extLst>
          </p:cNvPr>
          <p:cNvSpPr/>
          <p:nvPr/>
        </p:nvSpPr>
        <p:spPr>
          <a:xfrm>
            <a:off x="611560" y="4509120"/>
            <a:ext cx="864096" cy="364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0125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1B3B-E951-D208-4382-10AD7247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Step 10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AA284F-7355-6A00-1A82-9165DAE68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" y="1417638"/>
            <a:ext cx="8950390" cy="50356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7E368D-DB36-6162-0102-4B02FD24437D}"/>
              </a:ext>
            </a:extLst>
          </p:cNvPr>
          <p:cNvSpPr txBox="1"/>
          <p:nvPr/>
        </p:nvSpPr>
        <p:spPr>
          <a:xfrm>
            <a:off x="1979712" y="3573016"/>
            <a:ext cx="691276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Details   Volunteer   Closure Assets/Materials</a:t>
            </a:r>
            <a:endParaRPr lang="en-IN" sz="2800" b="1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B57C605-DA98-EDF8-5990-FEBEF04E0260}"/>
              </a:ext>
            </a:extLst>
          </p:cNvPr>
          <p:cNvSpPr/>
          <p:nvPr/>
        </p:nvSpPr>
        <p:spPr>
          <a:xfrm rot="17150136">
            <a:off x="4657812" y="4725924"/>
            <a:ext cx="1512168" cy="216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8291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68"/>
            <a:ext cx="8229600" cy="792088"/>
          </a:xfrm>
        </p:spPr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Step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9711" y="1289770"/>
            <a:ext cx="2268313" cy="338554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Contribution Participants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1316668"/>
            <a:ext cx="163051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Close Contribution?</a:t>
            </a:r>
            <a:endParaRPr lang="en-IN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455329" y="1676708"/>
            <a:ext cx="622112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Volunteer Request(0)   Volunteer Invited(0)   Volunteer Confirmed(1)   Volunteer Not Accepted(0)</a:t>
            </a:r>
            <a:endParaRPr lang="en-IN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455329" y="1687741"/>
            <a:ext cx="622112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Volunteer Request(0)   Volunteer Invited(0)   Volunteer Confirmed(1)   Volunteer Not Accepted(0)</a:t>
            </a:r>
            <a:endParaRPr lang="en-IN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1964740"/>
            <a:ext cx="6084168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Sl.No</a:t>
            </a:r>
            <a:r>
              <a:rPr lang="en-US" sz="1200" dirty="0"/>
              <a:t>  Profile Image   Name                     Mobile No.        Quantity  offered                     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295" y="2252772"/>
            <a:ext cx="2096921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No pending request found</a:t>
            </a:r>
            <a:endParaRPr lang="en-IN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862239" y="2708920"/>
            <a:ext cx="7038353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       Upload                          </a:t>
            </a:r>
            <a:r>
              <a:rPr lang="en-US" sz="2000" dirty="0" err="1"/>
              <a:t>Upload</a:t>
            </a:r>
            <a:r>
              <a:rPr lang="en-US" sz="2000" dirty="0"/>
              <a:t>                       </a:t>
            </a:r>
            <a:r>
              <a:rPr lang="en-US" sz="2000" dirty="0" err="1"/>
              <a:t>Upload</a:t>
            </a:r>
            <a:endParaRPr lang="en-US" sz="2000" dirty="0"/>
          </a:p>
          <a:p>
            <a:r>
              <a:rPr lang="en-US" sz="2000" dirty="0"/>
              <a:t>Contribution Pic          Contribution Pic</a:t>
            </a:r>
            <a:r>
              <a:rPr lang="en-IN" sz="2000" dirty="0"/>
              <a:t>       </a:t>
            </a:r>
            <a:r>
              <a:rPr lang="en-US" sz="2000" dirty="0"/>
              <a:t>Contribution Pic</a:t>
            </a:r>
          </a:p>
          <a:p>
            <a:r>
              <a:rPr lang="en-US" sz="2000" dirty="0"/>
              <a:t>             1                                      2                                  3</a:t>
            </a:r>
            <a:endParaRPr lang="en-IN" sz="2000" dirty="0"/>
          </a:p>
          <a:p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4100714" y="5733256"/>
            <a:ext cx="443172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Image types should be jpeg, </a:t>
            </a:r>
            <a:r>
              <a:rPr lang="en-US" sz="2200" dirty="0" err="1">
                <a:solidFill>
                  <a:srgbClr val="FF0000"/>
                </a:solidFill>
              </a:rPr>
              <a:t>png</a:t>
            </a:r>
            <a:r>
              <a:rPr lang="en-US" sz="2200" dirty="0">
                <a:solidFill>
                  <a:srgbClr val="FF0000"/>
                </a:solidFill>
              </a:rPr>
              <a:t>, jpg.</a:t>
            </a:r>
          </a:p>
          <a:p>
            <a:r>
              <a:rPr lang="en-US" sz="2200" dirty="0">
                <a:solidFill>
                  <a:srgbClr val="FF0000"/>
                </a:solidFill>
              </a:rPr>
              <a:t>File size must be less than 200 KB</a:t>
            </a:r>
            <a:endParaRPr lang="en-IN" sz="2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501008"/>
            <a:ext cx="282744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Number of impacted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students</a:t>
            </a:r>
            <a:endParaRPr lang="en-IN" sz="2400" b="1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391" y="4437112"/>
            <a:ext cx="1764704" cy="42798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209" y="5561364"/>
            <a:ext cx="2757934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Note :You need to first</a:t>
            </a:r>
          </a:p>
          <a:p>
            <a:r>
              <a:rPr lang="en-US" sz="2200" dirty="0">
                <a:solidFill>
                  <a:srgbClr val="002060"/>
                </a:solidFill>
              </a:rPr>
              <a:t>Upload all images to </a:t>
            </a:r>
          </a:p>
          <a:p>
            <a:r>
              <a:rPr lang="en-US" sz="2200" dirty="0">
                <a:solidFill>
                  <a:srgbClr val="002060"/>
                </a:solidFill>
              </a:rPr>
              <a:t>close contribution</a:t>
            </a:r>
            <a:r>
              <a:rPr lang="en-US" sz="2000" dirty="0">
                <a:solidFill>
                  <a:srgbClr val="002060"/>
                </a:solidFill>
              </a:rPr>
              <a:t>□</a:t>
            </a:r>
            <a:endParaRPr lang="en-IN" sz="2000" dirty="0">
              <a:solidFill>
                <a:srgbClr val="002060"/>
              </a:solidFill>
            </a:endParaRPr>
          </a:p>
        </p:txBody>
      </p:sp>
      <p:sp>
        <p:nvSpPr>
          <p:cNvPr id="20" name="Callout: Up Arrow 19">
            <a:extLst>
              <a:ext uri="{FF2B5EF4-FFF2-40B4-BE49-F238E27FC236}">
                <a16:creationId xmlns:a16="http://schemas.microsoft.com/office/drawing/2014/main" id="{91CBBC98-6ED5-DB39-8521-87C3AE00C642}"/>
              </a:ext>
            </a:extLst>
          </p:cNvPr>
          <p:cNvSpPr/>
          <p:nvPr/>
        </p:nvSpPr>
        <p:spPr>
          <a:xfrm>
            <a:off x="3275856" y="3883406"/>
            <a:ext cx="1126455" cy="1621051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ECF60325-A3D5-163A-1A68-579D2C57E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8588"/>
            <a:ext cx="8928992" cy="570334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3" name="Callout: Up Arrow 22">
            <a:extLst>
              <a:ext uri="{FF2B5EF4-FFF2-40B4-BE49-F238E27FC236}">
                <a16:creationId xmlns:a16="http://schemas.microsoft.com/office/drawing/2014/main" id="{4E480EAC-443C-0EE3-3469-6801FD718D64}"/>
              </a:ext>
            </a:extLst>
          </p:cNvPr>
          <p:cNvSpPr/>
          <p:nvPr/>
        </p:nvSpPr>
        <p:spPr>
          <a:xfrm>
            <a:off x="7596336" y="3896181"/>
            <a:ext cx="1126455" cy="1621051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Callout: Up Arrow 23">
            <a:extLst>
              <a:ext uri="{FF2B5EF4-FFF2-40B4-BE49-F238E27FC236}">
                <a16:creationId xmlns:a16="http://schemas.microsoft.com/office/drawing/2014/main" id="{8C6065D2-896F-ACF6-5822-A87E98BD7485}"/>
              </a:ext>
            </a:extLst>
          </p:cNvPr>
          <p:cNvSpPr/>
          <p:nvPr/>
        </p:nvSpPr>
        <p:spPr>
          <a:xfrm>
            <a:off x="5508104" y="3859306"/>
            <a:ext cx="1126455" cy="1621051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94CD6A-1832-3B8A-9CB0-78AFA1B154C7}"/>
              </a:ext>
            </a:extLst>
          </p:cNvPr>
          <p:cNvCxnSpPr>
            <a:cxnSpLocks/>
          </p:cNvCxnSpPr>
          <p:nvPr/>
        </p:nvCxnSpPr>
        <p:spPr>
          <a:xfrm flipH="1">
            <a:off x="4211960" y="3501008"/>
            <a:ext cx="1656184" cy="64083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DC91BD-DC06-F3FC-284A-634F07C00966}"/>
              </a:ext>
            </a:extLst>
          </p:cNvPr>
          <p:cNvCxnSpPr>
            <a:cxnSpLocks/>
          </p:cNvCxnSpPr>
          <p:nvPr/>
        </p:nvCxnSpPr>
        <p:spPr>
          <a:xfrm>
            <a:off x="6020544" y="3501008"/>
            <a:ext cx="1791816" cy="64083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D8D3CC-92EB-BC0F-033E-05756D21EAD3}"/>
              </a:ext>
            </a:extLst>
          </p:cNvPr>
          <p:cNvCxnSpPr>
            <a:cxnSpLocks/>
          </p:cNvCxnSpPr>
          <p:nvPr/>
        </p:nvCxnSpPr>
        <p:spPr>
          <a:xfrm>
            <a:off x="5940152" y="3501008"/>
            <a:ext cx="0" cy="4236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427271-C217-8E47-B201-5387BCEB69F3}"/>
              </a:ext>
            </a:extLst>
          </p:cNvPr>
          <p:cNvSpPr txBox="1"/>
          <p:nvPr/>
        </p:nvSpPr>
        <p:spPr>
          <a:xfrm>
            <a:off x="179512" y="2751892"/>
            <a:ext cx="2943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Reason for Closure</a:t>
            </a:r>
          </a:p>
          <a:p>
            <a:r>
              <a:rPr lang="en-US" sz="2000" b="1" dirty="0"/>
              <a:t>Contribution Completed</a:t>
            </a:r>
            <a:endParaRPr lang="en-IN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2224B8-F489-DACE-26AC-EFFB4F61DAE7}"/>
              </a:ext>
            </a:extLst>
          </p:cNvPr>
          <p:cNvSpPr txBox="1"/>
          <p:nvPr/>
        </p:nvSpPr>
        <p:spPr>
          <a:xfrm>
            <a:off x="755576" y="5116261"/>
            <a:ext cx="1342479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Closed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3692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B035-0C59-9D7A-EB7F-93C89565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CORPORATE SOCIAL RESPONSIBILITY</a:t>
            </a:r>
            <a:endParaRPr lang="en-IN" sz="3600" b="1" dirty="0">
              <a:solidFill>
                <a:srgbClr val="C00000"/>
              </a:solidFill>
              <a:highlight>
                <a:srgbClr val="00FFFF"/>
              </a:highlight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370D83-5EB7-197C-3B94-175596D33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2" y="1556792"/>
            <a:ext cx="8752396" cy="5184576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B808B9B-C7D3-AD42-AA85-C7566568451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4000" dirty="0">
              <a:highlight>
                <a:srgbClr val="FF00FF"/>
              </a:highlight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14499CE-4AB3-03CC-9300-79A35FED2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2" y="1556792"/>
            <a:ext cx="8640960" cy="51845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FA777C-E9FF-641E-57B8-A35AA0D5A8EC}"/>
              </a:ext>
            </a:extLst>
          </p:cNvPr>
          <p:cNvSpPr txBox="1"/>
          <p:nvPr/>
        </p:nvSpPr>
        <p:spPr>
          <a:xfrm>
            <a:off x="251520" y="244237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ighlight>
                  <a:srgbClr val="008080"/>
                </a:highlight>
                <a:latin typeface="Arial Black" panose="020B0A04020102020204" pitchFamily="34" charset="0"/>
              </a:rPr>
              <a:t>SCHOOL NAME &amp; UDISE CODE</a:t>
            </a:r>
            <a:endParaRPr lang="en-IN" dirty="0">
              <a:solidFill>
                <a:srgbClr val="FFFF00"/>
              </a:solidFill>
              <a:highlight>
                <a:srgbClr val="008080"/>
              </a:highlight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2179E-05A8-66C1-1211-AF712519C4A9}"/>
              </a:ext>
            </a:extLst>
          </p:cNvPr>
          <p:cNvSpPr txBox="1"/>
          <p:nvPr/>
        </p:nvSpPr>
        <p:spPr>
          <a:xfrm>
            <a:off x="179512" y="3284984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Activities</a:t>
            </a: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Assets/Materials</a:t>
            </a: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Project Requirement</a:t>
            </a: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Volunteer list</a:t>
            </a: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Preference Volunteers</a:t>
            </a: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Offline Contribution</a:t>
            </a: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Become Mentor/Mentee</a:t>
            </a: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Corporate School </a:t>
            </a:r>
            <a:r>
              <a:rPr lang="en-US" dirty="0" err="1">
                <a:highlight>
                  <a:srgbClr val="00FFFF"/>
                </a:highlight>
                <a:latin typeface="Arial Black" panose="020B0A04020102020204" pitchFamily="34" charset="0"/>
              </a:rPr>
              <a:t>Parnership</a:t>
            </a:r>
            <a:endParaRPr lang="en-US" dirty="0">
              <a:highlight>
                <a:srgbClr val="00FFFF"/>
              </a:highlight>
              <a:latin typeface="Arial Black" panose="020B0A04020102020204" pitchFamily="34" charset="0"/>
            </a:endParaRP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Profile</a:t>
            </a: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Reset Password</a:t>
            </a:r>
          </a:p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Logout</a:t>
            </a:r>
            <a:endParaRPr lang="en-IN" dirty="0">
              <a:highlight>
                <a:srgbClr val="00FFFF"/>
              </a:highlight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E9D141-01A1-EE99-0613-CB92BD841FA7}"/>
              </a:ext>
            </a:extLst>
          </p:cNvPr>
          <p:cNvSpPr txBox="1"/>
          <p:nvPr/>
        </p:nvSpPr>
        <p:spPr>
          <a:xfrm>
            <a:off x="251520" y="288936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FF"/>
                </a:highlight>
                <a:latin typeface="Arial Black" panose="020B0A04020102020204" pitchFamily="34" charset="0"/>
              </a:rPr>
              <a:t>School</a:t>
            </a:r>
            <a:r>
              <a:rPr lang="en-US" sz="2000" b="1" dirty="0">
                <a:highlight>
                  <a:srgbClr val="0000FF"/>
                </a:highlight>
                <a:latin typeface="Arial Black" panose="020B0A04020102020204" pitchFamily="34" charset="0"/>
              </a:rPr>
              <a:t>  </a:t>
            </a:r>
            <a:r>
              <a:rPr lang="en-US" dirty="0">
                <a:highlight>
                  <a:srgbClr val="0000FF"/>
                </a:highlight>
              </a:rPr>
              <a:t>        </a:t>
            </a:r>
            <a:endParaRPr lang="en-IN" dirty="0">
              <a:highlight>
                <a:srgbClr val="0000FF"/>
              </a:highlight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14FE95C-ED04-A74F-D312-A9237D99593F}"/>
              </a:ext>
            </a:extLst>
          </p:cNvPr>
          <p:cNvSpPr/>
          <p:nvPr/>
        </p:nvSpPr>
        <p:spPr>
          <a:xfrm rot="3423992">
            <a:off x="3528855" y="2542822"/>
            <a:ext cx="292713" cy="17757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BF1DF7-DEB2-02C5-A851-F6F27DD6052D}"/>
              </a:ext>
            </a:extLst>
          </p:cNvPr>
          <p:cNvSpPr txBox="1"/>
          <p:nvPr/>
        </p:nvSpPr>
        <p:spPr>
          <a:xfrm>
            <a:off x="2411760" y="1527175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00"/>
                </a:highlight>
                <a:latin typeface="Arial Black" panose="020B0A04020102020204" pitchFamily="34" charset="0"/>
              </a:rPr>
              <a:t>After Login to School User</a:t>
            </a:r>
            <a:endParaRPr lang="en-IN" sz="2400" dirty="0">
              <a:highlight>
                <a:srgbClr val="00FF00"/>
              </a:highligh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BDA4-E031-AAEB-365A-57A079B7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CSR PROJECT STEP 2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A90AB1-AD15-B314-0499-D5DC15F95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980"/>
            <a:ext cx="8229600" cy="49763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AE9991-8BDE-69F5-E0B3-B0F7C2D9441E}"/>
              </a:ext>
            </a:extLst>
          </p:cNvPr>
          <p:cNvSpPr txBox="1"/>
          <p:nvPr/>
        </p:nvSpPr>
        <p:spPr>
          <a:xfrm>
            <a:off x="467544" y="248243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highlight>
                  <a:srgbClr val="008080"/>
                </a:highlight>
                <a:latin typeface="Arial Black" panose="020B0A04020102020204" pitchFamily="34" charset="0"/>
              </a:rPr>
              <a:t>SCHOOL NAME &amp; UDISE CODE</a:t>
            </a:r>
            <a:endParaRPr lang="en-IN" dirty="0">
              <a:solidFill>
                <a:schemeClr val="accent6">
                  <a:lumMod val="75000"/>
                </a:schemeClr>
              </a:solidFill>
              <a:highlight>
                <a:srgbClr val="008080"/>
              </a:highlight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8CDF5-D8B8-0AEA-D194-205FE11E9E80}"/>
              </a:ext>
            </a:extLst>
          </p:cNvPr>
          <p:cNvSpPr txBox="1"/>
          <p:nvPr/>
        </p:nvSpPr>
        <p:spPr>
          <a:xfrm>
            <a:off x="323528" y="3796585"/>
            <a:ext cx="34563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Activities</a:t>
            </a: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Assets/Materials</a:t>
            </a: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Project Requirement</a:t>
            </a: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Volunteer list</a:t>
            </a: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Preference Volunteers</a:t>
            </a: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OFFLINE CONTRIBUTION</a:t>
            </a: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Become Mentor/Mentee</a:t>
            </a: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Corporate School </a:t>
            </a:r>
            <a:r>
              <a:rPr lang="en-US" sz="1600" dirty="0" err="1">
                <a:highlight>
                  <a:srgbClr val="00FFFF"/>
                </a:highlight>
                <a:latin typeface="Arial Black" panose="020B0A04020102020204" pitchFamily="34" charset="0"/>
              </a:rPr>
              <a:t>Parnership</a:t>
            </a:r>
            <a:endParaRPr lang="en-US" sz="1600" dirty="0">
              <a:highlight>
                <a:srgbClr val="00FFFF"/>
              </a:highlight>
              <a:latin typeface="Arial Black" panose="020B0A04020102020204" pitchFamily="34" charset="0"/>
            </a:endParaRP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Profile</a:t>
            </a: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Reset Password</a:t>
            </a: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Logout</a:t>
            </a:r>
            <a:endParaRPr lang="en-IN" sz="1600" dirty="0">
              <a:highlight>
                <a:srgbClr val="00FFFF"/>
              </a:highlight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A31AC-975C-0F75-DB05-ECD2DBF1A01C}"/>
              </a:ext>
            </a:extLst>
          </p:cNvPr>
          <p:cNvSpPr txBox="1"/>
          <p:nvPr/>
        </p:nvSpPr>
        <p:spPr>
          <a:xfrm>
            <a:off x="467544" y="310089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FF"/>
                </a:highlight>
                <a:latin typeface="Arial Black" panose="020B0A04020102020204" pitchFamily="34" charset="0"/>
              </a:rPr>
              <a:t>School</a:t>
            </a:r>
            <a:r>
              <a:rPr lang="en-US" sz="2000" b="1" dirty="0">
                <a:highlight>
                  <a:srgbClr val="0000FF"/>
                </a:highlight>
                <a:latin typeface="Arial Black" panose="020B0A04020102020204" pitchFamily="34" charset="0"/>
              </a:rPr>
              <a:t>  </a:t>
            </a:r>
            <a:r>
              <a:rPr lang="en-US" dirty="0">
                <a:highlight>
                  <a:srgbClr val="0000FF"/>
                </a:highlight>
              </a:rPr>
              <a:t>        </a:t>
            </a:r>
            <a:endParaRPr lang="en-IN" dirty="0">
              <a:highlight>
                <a:srgbClr val="0000FF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ADB01-61D2-A971-8A62-FF113365E6AA}"/>
              </a:ext>
            </a:extLst>
          </p:cNvPr>
          <p:cNvSpPr txBox="1"/>
          <p:nvPr/>
        </p:nvSpPr>
        <p:spPr>
          <a:xfrm>
            <a:off x="2195736" y="370774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Arial Black" panose="020B0A04020102020204" pitchFamily="34" charset="0"/>
              </a:rPr>
              <a:t>Draft   Request Raised  Ongoing  Rejected  Closed</a:t>
            </a:r>
            <a:endParaRPr lang="en-IN" dirty="0"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DC3C4F-0D43-9459-5499-24C8ED252D06}"/>
              </a:ext>
            </a:extLst>
          </p:cNvPr>
          <p:cNvSpPr txBox="1"/>
          <p:nvPr/>
        </p:nvSpPr>
        <p:spPr>
          <a:xfrm>
            <a:off x="8208902" y="298586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808000"/>
                </a:highlight>
                <a:latin typeface="Arial Black" panose="020B0A04020102020204" pitchFamily="34" charset="0"/>
              </a:rPr>
              <a:t>+</a:t>
            </a:r>
            <a:endParaRPr lang="en-IN" sz="4000" dirty="0">
              <a:highlight>
                <a:srgbClr val="808000"/>
              </a:highlight>
              <a:latin typeface="Arial Black" panose="020B0A04020102020204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1F9D00D-D47D-8CE7-2638-E1F37DA03F81}"/>
              </a:ext>
            </a:extLst>
          </p:cNvPr>
          <p:cNvSpPr/>
          <p:nvPr/>
        </p:nvSpPr>
        <p:spPr>
          <a:xfrm rot="16200000">
            <a:off x="6916906" y="2173506"/>
            <a:ext cx="350748" cy="23042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20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AD4-8FDE-4A7C-F9F6-E7C3F5CE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CSR PROJECT STEP 3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C93EE-F222-B64C-5DFD-A7C8857FA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846185-A7AD-8918-8AD2-CC91A0C923AC}"/>
              </a:ext>
            </a:extLst>
          </p:cNvPr>
          <p:cNvSpPr/>
          <p:nvPr/>
        </p:nvSpPr>
        <p:spPr>
          <a:xfrm>
            <a:off x="673224" y="2492896"/>
            <a:ext cx="533893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164457-BCDB-3F86-1DE7-C2AFFBD6DC3C}"/>
              </a:ext>
            </a:extLst>
          </p:cNvPr>
          <p:cNvSpPr/>
          <p:nvPr/>
        </p:nvSpPr>
        <p:spPr>
          <a:xfrm>
            <a:off x="457200" y="1124744"/>
            <a:ext cx="8229600" cy="40336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73459-2112-BC0E-1C9C-E772BB6AD08E}"/>
              </a:ext>
            </a:extLst>
          </p:cNvPr>
          <p:cNvSpPr txBox="1"/>
          <p:nvPr/>
        </p:nvSpPr>
        <p:spPr>
          <a:xfrm>
            <a:off x="611560" y="134076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FF"/>
                </a:highlight>
                <a:latin typeface="Arial Black" panose="020B0A04020102020204" pitchFamily="34" charset="0"/>
              </a:rPr>
              <a:t>Add Project Requirement(Assets/Materials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  <a:latin typeface="Arial Black" panose="020B0A04020102020204" pitchFamily="34" charset="0"/>
              </a:rPr>
              <a:t>)</a:t>
            </a:r>
            <a:endParaRPr lang="en-IN" b="1" dirty="0">
              <a:solidFill>
                <a:schemeClr val="bg1"/>
              </a:solidFill>
              <a:highlight>
                <a:srgbClr val="0000FF"/>
              </a:highlight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E73A-FC18-CD3E-E6CE-CAEEFDFF8DB4}"/>
              </a:ext>
            </a:extLst>
          </p:cNvPr>
          <p:cNvSpPr txBox="1"/>
          <p:nvPr/>
        </p:nvSpPr>
        <p:spPr>
          <a:xfrm>
            <a:off x="683568" y="1772811"/>
            <a:ext cx="525658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Select Project Theme</a:t>
            </a:r>
          </a:p>
          <a:p>
            <a:endParaRPr lang="en-US" dirty="0"/>
          </a:p>
          <a:p>
            <a:r>
              <a:rPr lang="en-US" sz="2800" b="1" dirty="0"/>
              <a:t>Select</a:t>
            </a:r>
          </a:p>
          <a:p>
            <a:r>
              <a:rPr lang="en-US" sz="2800" b="1" dirty="0"/>
              <a:t>Basic Civil Infrastructure</a:t>
            </a:r>
          </a:p>
          <a:p>
            <a:r>
              <a:rPr lang="en-US" sz="2800" b="1" dirty="0"/>
              <a:t>Basic Electrical Infrastructure</a:t>
            </a:r>
          </a:p>
          <a:p>
            <a:r>
              <a:rPr lang="en-US" sz="2800" b="1" dirty="0"/>
              <a:t>Equipment for Co-Curricular Activities</a:t>
            </a:r>
          </a:p>
          <a:p>
            <a:r>
              <a:rPr lang="en-US" sz="2800" b="1" dirty="0"/>
              <a:t>Maintenance &amp; Repairs</a:t>
            </a:r>
            <a:endParaRPr lang="en-IN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67406-2078-0BFE-7759-58D1F501F60F}"/>
              </a:ext>
            </a:extLst>
          </p:cNvPr>
          <p:cNvSpPr txBox="1"/>
          <p:nvPr/>
        </p:nvSpPr>
        <p:spPr>
          <a:xfrm>
            <a:off x="323528" y="5301208"/>
            <a:ext cx="8363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highlight>
                  <a:srgbClr val="808000"/>
                </a:highlight>
                <a:latin typeface="Cooper Black" panose="0208090404030B020404" pitchFamily="18" charset="0"/>
              </a:rPr>
              <a:t>After selecting the theme the User need to fill the detail project information. </a:t>
            </a:r>
          </a:p>
          <a:p>
            <a:pPr algn="ctr"/>
            <a:r>
              <a:rPr lang="en-US" sz="2800" dirty="0">
                <a:solidFill>
                  <a:srgbClr val="FFBEBE"/>
                </a:solidFill>
                <a:highlight>
                  <a:srgbClr val="808000"/>
                </a:highlight>
                <a:latin typeface="Cooper Black" panose="0208090404030B020404" pitchFamily="18" charset="0"/>
              </a:rPr>
              <a:t>Then choose Save &amp; Publish OR Save &amp; Draft</a:t>
            </a:r>
            <a:endParaRPr lang="en-IN" sz="2800" dirty="0">
              <a:solidFill>
                <a:srgbClr val="FFBEBE"/>
              </a:solidFill>
              <a:highlight>
                <a:srgbClr val="808000"/>
              </a:highligh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6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3687-0354-4D9F-9E39-0427E58C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CSR PROJECT STEP 4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F06B0-3473-00EF-6E28-241E68B05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8E2C70-712A-4D7D-10B4-E99B13ABFEE6}"/>
              </a:ext>
            </a:extLst>
          </p:cNvPr>
          <p:cNvSpPr txBox="1"/>
          <p:nvPr/>
        </p:nvSpPr>
        <p:spPr>
          <a:xfrm>
            <a:off x="467544" y="14127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highlight>
                  <a:srgbClr val="008080"/>
                </a:highlight>
                <a:latin typeface="Arial Black" panose="020B0A04020102020204" pitchFamily="34" charset="0"/>
              </a:rPr>
              <a:t>SCHOOL NAME &amp; UDISE CODE</a:t>
            </a:r>
            <a:endParaRPr lang="en-IN" dirty="0">
              <a:solidFill>
                <a:schemeClr val="accent6">
                  <a:lumMod val="75000"/>
                </a:schemeClr>
              </a:solidFill>
              <a:highlight>
                <a:srgbClr val="008080"/>
              </a:highlight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9796C-5E4A-985E-D3D8-B7140CA69A09}"/>
              </a:ext>
            </a:extLst>
          </p:cNvPr>
          <p:cNvSpPr txBox="1"/>
          <p:nvPr/>
        </p:nvSpPr>
        <p:spPr>
          <a:xfrm>
            <a:off x="323528" y="2788473"/>
            <a:ext cx="34563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Activities</a:t>
            </a: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Assets/Materials</a:t>
            </a: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Project Requirement</a:t>
            </a: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Volunteer list</a:t>
            </a: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Preference Volunteers</a:t>
            </a: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OFFLINE CONTRIBUTION</a:t>
            </a: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Become Mentor/Mentee</a:t>
            </a: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Corporate School </a:t>
            </a:r>
            <a:r>
              <a:rPr lang="en-US" sz="1600" dirty="0" err="1">
                <a:highlight>
                  <a:srgbClr val="00FFFF"/>
                </a:highlight>
                <a:latin typeface="Arial Black" panose="020B0A04020102020204" pitchFamily="34" charset="0"/>
              </a:rPr>
              <a:t>Parnership</a:t>
            </a:r>
            <a:endParaRPr lang="en-US" sz="1600" dirty="0">
              <a:highlight>
                <a:srgbClr val="00FFFF"/>
              </a:highlight>
              <a:latin typeface="Arial Black" panose="020B0A04020102020204" pitchFamily="34" charset="0"/>
            </a:endParaRP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Profile</a:t>
            </a: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Reset Password</a:t>
            </a:r>
          </a:p>
          <a:p>
            <a:r>
              <a:rPr lang="en-US" sz="1600" dirty="0">
                <a:highlight>
                  <a:srgbClr val="00FFFF"/>
                </a:highlight>
                <a:latin typeface="Arial Black" panose="020B0A04020102020204" pitchFamily="34" charset="0"/>
              </a:rPr>
              <a:t>Logout</a:t>
            </a:r>
            <a:endParaRPr lang="en-IN" sz="1600" dirty="0">
              <a:highlight>
                <a:srgbClr val="00FFFF"/>
              </a:highlight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80C85-1921-248A-E470-7D0C6893077B}"/>
              </a:ext>
            </a:extLst>
          </p:cNvPr>
          <p:cNvSpPr txBox="1"/>
          <p:nvPr/>
        </p:nvSpPr>
        <p:spPr>
          <a:xfrm>
            <a:off x="467544" y="209278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FF"/>
                </a:highlight>
                <a:latin typeface="Arial Black" panose="020B0A04020102020204" pitchFamily="34" charset="0"/>
              </a:rPr>
              <a:t>School</a:t>
            </a:r>
            <a:r>
              <a:rPr lang="en-US" sz="2000" b="1" dirty="0">
                <a:highlight>
                  <a:srgbClr val="0000FF"/>
                </a:highlight>
                <a:latin typeface="Arial Black" panose="020B0A04020102020204" pitchFamily="34" charset="0"/>
              </a:rPr>
              <a:t>  </a:t>
            </a:r>
            <a:r>
              <a:rPr lang="en-US" dirty="0">
                <a:highlight>
                  <a:srgbClr val="0000FF"/>
                </a:highlight>
              </a:rPr>
              <a:t>        </a:t>
            </a:r>
            <a:endParaRPr lang="en-IN" dirty="0">
              <a:highlight>
                <a:srgbClr val="0000FF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91FCB-5F6D-E26B-7044-596D6B0667AA}"/>
              </a:ext>
            </a:extLst>
          </p:cNvPr>
          <p:cNvSpPr txBox="1"/>
          <p:nvPr/>
        </p:nvSpPr>
        <p:spPr>
          <a:xfrm>
            <a:off x="2195736" y="269962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Arial Black" panose="020B0A04020102020204" pitchFamily="34" charset="0"/>
              </a:rPr>
              <a:t>Draft   Request Raised  Ongoing  Rejected  Closed</a:t>
            </a:r>
            <a:endParaRPr lang="en-IN" dirty="0"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39C44-8878-1FAC-81FF-1A937ED0BB28}"/>
              </a:ext>
            </a:extLst>
          </p:cNvPr>
          <p:cNvSpPr txBox="1"/>
          <p:nvPr/>
        </p:nvSpPr>
        <p:spPr>
          <a:xfrm>
            <a:off x="8208902" y="197775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808000"/>
                </a:highlight>
                <a:latin typeface="Arial Black" panose="020B0A04020102020204" pitchFamily="34" charset="0"/>
              </a:rPr>
              <a:t>+</a:t>
            </a:r>
            <a:endParaRPr lang="en-IN" sz="4000" dirty="0">
              <a:highlight>
                <a:srgbClr val="808000"/>
              </a:highlight>
              <a:latin typeface="Arial Black" panose="020B0A04020102020204" pitchFamily="34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E3EA997-B45C-D1A6-BD3A-BC141BDF0EE1}"/>
              </a:ext>
            </a:extLst>
          </p:cNvPr>
          <p:cNvSpPr/>
          <p:nvPr/>
        </p:nvSpPr>
        <p:spPr>
          <a:xfrm>
            <a:off x="5580112" y="1412776"/>
            <a:ext cx="350748" cy="12647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370075-AD9D-EE5E-8DD3-7C9C3FF663BD}"/>
              </a:ext>
            </a:extLst>
          </p:cNvPr>
          <p:cNvSpPr txBox="1"/>
          <p:nvPr/>
        </p:nvSpPr>
        <p:spPr>
          <a:xfrm>
            <a:off x="7246176" y="3173499"/>
            <a:ext cx="143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808000"/>
                </a:highlight>
                <a:latin typeface="Cooper Black" panose="0208090404030B020404" pitchFamily="18" charset="0"/>
              </a:rPr>
              <a:t>Action</a:t>
            </a:r>
            <a:endParaRPr lang="en-IN" sz="2800" dirty="0">
              <a:highlight>
                <a:srgbClr val="808000"/>
              </a:highlight>
              <a:latin typeface="Cooper Black" panose="0208090404030B0204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D5F3C5-8FB7-233C-7545-30D218A5E4AC}"/>
              </a:ext>
            </a:extLst>
          </p:cNvPr>
          <p:cNvSpPr txBox="1"/>
          <p:nvPr/>
        </p:nvSpPr>
        <p:spPr>
          <a:xfrm>
            <a:off x="2267512" y="5505670"/>
            <a:ext cx="6491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highlight>
                  <a:srgbClr val="C0C0C0"/>
                </a:highlight>
                <a:latin typeface="Arial Black" panose="020B0A04020102020204" pitchFamily="34" charset="0"/>
              </a:rPr>
              <a:t>Select the Ongoing option to view the project. Click the Action button to proceed to the next screen.</a:t>
            </a:r>
            <a:endParaRPr lang="en-IN" sz="2400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Arial Black" panose="020B0A04020102020204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1DFBFCC-096F-028D-F8F5-BF72DE24CE5C}"/>
              </a:ext>
            </a:extLst>
          </p:cNvPr>
          <p:cNvSpPr/>
          <p:nvPr/>
        </p:nvSpPr>
        <p:spPr>
          <a:xfrm rot="14741390">
            <a:off x="6301136" y="3170463"/>
            <a:ext cx="350748" cy="16670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Content Placeholder 8" descr="Eye">
            <a:extLst>
              <a:ext uri="{FF2B5EF4-FFF2-40B4-BE49-F238E27FC236}">
                <a16:creationId xmlns:a16="http://schemas.microsoft.com/office/drawing/2014/main" id="{44659DA6-3AFE-2772-3179-68DFEB21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1976" y="35010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3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8" grpId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2E9F-3DD1-CEBD-B92C-EBF71E31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CSR PROJECT STEP 5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10F95-2F03-CEDA-4E45-9F93CCDF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AA38F-5DD1-4517-374F-7423FE54254C}"/>
              </a:ext>
            </a:extLst>
          </p:cNvPr>
          <p:cNvSpPr txBox="1"/>
          <p:nvPr/>
        </p:nvSpPr>
        <p:spPr>
          <a:xfrm>
            <a:off x="467543" y="1548075"/>
            <a:ext cx="47932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 Black" panose="020B0A04020102020204" pitchFamily="34" charset="0"/>
              </a:rPr>
              <a:t>After the school receives the quantities, the school user must check the button under the Action column, enter note in the receive note field, and then click the Update button. </a:t>
            </a:r>
            <a:endParaRPr lang="en-IN" sz="2800" dirty="0"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7A6C2-8632-055F-9FCB-5D5BD946D5BF}"/>
              </a:ext>
            </a:extLst>
          </p:cNvPr>
          <p:cNvSpPr txBox="1"/>
          <p:nvPr/>
        </p:nvSpPr>
        <p:spPr>
          <a:xfrm>
            <a:off x="7164288" y="1538457"/>
            <a:ext cx="143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808000"/>
                </a:highlight>
                <a:latin typeface="Cooper Black" panose="0208090404030B020404" pitchFamily="18" charset="0"/>
              </a:rPr>
              <a:t>Action</a:t>
            </a:r>
            <a:endParaRPr lang="en-IN" sz="2800" dirty="0">
              <a:highlight>
                <a:srgbClr val="808000"/>
              </a:highlight>
              <a:latin typeface="Cooper Black" panose="0208090404030B0204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3CEFC7-21F3-364A-A171-0E6B3F4B4D8A}"/>
              </a:ext>
            </a:extLst>
          </p:cNvPr>
          <p:cNvSpPr/>
          <p:nvPr/>
        </p:nvSpPr>
        <p:spPr>
          <a:xfrm>
            <a:off x="7668344" y="2204864"/>
            <a:ext cx="64807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DAB396-7616-477D-ECDA-95E9F28DC929}"/>
              </a:ext>
            </a:extLst>
          </p:cNvPr>
          <p:cNvSpPr/>
          <p:nvPr/>
        </p:nvSpPr>
        <p:spPr>
          <a:xfrm>
            <a:off x="7740352" y="2889343"/>
            <a:ext cx="64807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2D0CEB-BF9C-C32F-0391-72A0B742FD05}"/>
              </a:ext>
            </a:extLst>
          </p:cNvPr>
          <p:cNvSpPr/>
          <p:nvPr/>
        </p:nvSpPr>
        <p:spPr>
          <a:xfrm>
            <a:off x="7775875" y="3602854"/>
            <a:ext cx="64807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2B5362-369A-E389-1F7F-2950D1F61457}"/>
              </a:ext>
            </a:extLst>
          </p:cNvPr>
          <p:cNvSpPr/>
          <p:nvPr/>
        </p:nvSpPr>
        <p:spPr>
          <a:xfrm>
            <a:off x="7784765" y="4304304"/>
            <a:ext cx="64807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3F5C9A-E20F-3004-7E88-D1F4BF2F3472}"/>
              </a:ext>
            </a:extLst>
          </p:cNvPr>
          <p:cNvSpPr/>
          <p:nvPr/>
        </p:nvSpPr>
        <p:spPr>
          <a:xfrm>
            <a:off x="7801559" y="5005754"/>
            <a:ext cx="64807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4BBFA-74BF-24D7-163B-D70D64F6AB51}"/>
              </a:ext>
            </a:extLst>
          </p:cNvPr>
          <p:cNvSpPr/>
          <p:nvPr/>
        </p:nvSpPr>
        <p:spPr>
          <a:xfrm>
            <a:off x="7827218" y="5708677"/>
            <a:ext cx="64807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02EF21-1414-967C-12E1-A12D6FAB990D}"/>
              </a:ext>
            </a:extLst>
          </p:cNvPr>
          <p:cNvSpPr txBox="1"/>
          <p:nvPr/>
        </p:nvSpPr>
        <p:spPr>
          <a:xfrm>
            <a:off x="7390192" y="6299567"/>
            <a:ext cx="143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highlight>
                  <a:srgbClr val="FF66CC"/>
                </a:highlight>
                <a:latin typeface="Cooper Black" panose="0208090404030B020404" pitchFamily="18" charset="0"/>
              </a:rPr>
              <a:t>Udate</a:t>
            </a:r>
            <a:endParaRPr lang="en-IN" sz="2800" dirty="0">
              <a:highlight>
                <a:srgbClr val="FF66CC"/>
              </a:highligh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>
                <a:solidFill>
                  <a:srgbClr val="C00000"/>
                </a:solidFill>
              </a:rPr>
              <a:t>Step 2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C3CBDB1F-A61F-3CBF-DC29-DDD525E26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7638"/>
            <a:ext cx="8869192" cy="5323730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0CA37D-46BC-7D42-F848-89FF40491508}"/>
              </a:ext>
            </a:extLst>
          </p:cNvPr>
          <p:cNvSpPr txBox="1"/>
          <p:nvPr/>
        </p:nvSpPr>
        <p:spPr>
          <a:xfrm>
            <a:off x="3707904" y="350100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C0C0C0"/>
                </a:highlight>
                <a:latin typeface="Arial Black" panose="020B0A04020102020204" pitchFamily="34" charset="0"/>
              </a:rPr>
              <a:t>Register</a:t>
            </a:r>
            <a:endParaRPr lang="en-IN" sz="3200" dirty="0">
              <a:highlight>
                <a:srgbClr val="C0C0C0"/>
              </a:highlight>
              <a:latin typeface="Arial Black" panose="020B0A040201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0D48D2-AADE-E686-E51C-424981113D27}"/>
              </a:ext>
            </a:extLst>
          </p:cNvPr>
          <p:cNvSpPr txBox="1"/>
          <p:nvPr/>
        </p:nvSpPr>
        <p:spPr>
          <a:xfrm>
            <a:off x="3419872" y="446905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Arial Black" panose="020B0A04020102020204" pitchFamily="34" charset="0"/>
              </a:rPr>
              <a:t>UDISE CODE</a:t>
            </a:r>
            <a:endParaRPr lang="en-IN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6F7426-D427-D5B1-2A4C-335F742DB66B}"/>
              </a:ext>
            </a:extLst>
          </p:cNvPr>
          <p:cNvSpPr txBox="1"/>
          <p:nvPr/>
        </p:nvSpPr>
        <p:spPr>
          <a:xfrm>
            <a:off x="3419872" y="494116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 Black" panose="020B0A04020102020204" pitchFamily="34" charset="0"/>
              </a:rPr>
              <a:t>Captcha</a:t>
            </a:r>
            <a:endParaRPr lang="en-IN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9F00CB-1295-455F-515A-AA440F5E1C24}"/>
              </a:ext>
            </a:extLst>
          </p:cNvPr>
          <p:cNvSpPr txBox="1"/>
          <p:nvPr/>
        </p:nvSpPr>
        <p:spPr>
          <a:xfrm>
            <a:off x="4464496" y="5661248"/>
            <a:ext cx="212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00FF00"/>
                </a:highlight>
              </a:rPr>
              <a:t>Verify UDISE Code</a:t>
            </a:r>
            <a:endParaRPr lang="en-IN" sz="2000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23566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DE1B-DECF-4539-5FA2-96BB9AC7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70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CSR PROJECT STEP 6</a:t>
            </a:r>
            <a:endParaRPr lang="en-IN" dirty="0"/>
          </a:p>
        </p:txBody>
      </p:sp>
      <p:pic>
        <p:nvPicPr>
          <p:cNvPr id="9" name="Content Placeholder 8" descr="Eye">
            <a:extLst>
              <a:ext uri="{FF2B5EF4-FFF2-40B4-BE49-F238E27FC236}">
                <a16:creationId xmlns:a16="http://schemas.microsoft.com/office/drawing/2014/main" id="{AAC66146-4D99-8614-238F-0BC09C9DD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6176" y="2420888"/>
            <a:ext cx="914400" cy="9144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778A84-7B66-1A37-44A5-AE52FC58F965}"/>
              </a:ext>
            </a:extLst>
          </p:cNvPr>
          <p:cNvSpPr txBox="1"/>
          <p:nvPr/>
        </p:nvSpPr>
        <p:spPr>
          <a:xfrm>
            <a:off x="323528" y="1412776"/>
            <a:ext cx="86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Arial Black" panose="020B0A04020102020204" pitchFamily="34" charset="0"/>
              </a:rPr>
              <a:t>Draft   Request Raised  Ongoing  Rejected  Closed</a:t>
            </a:r>
            <a:endParaRPr lang="en-IN" sz="2400" dirty="0"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0B66B-9FA2-39C5-C557-4B05C4C57EF4}"/>
              </a:ext>
            </a:extLst>
          </p:cNvPr>
          <p:cNvSpPr txBox="1"/>
          <p:nvPr/>
        </p:nvSpPr>
        <p:spPr>
          <a:xfrm>
            <a:off x="6804248" y="1916832"/>
            <a:ext cx="143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808000"/>
                </a:highlight>
                <a:latin typeface="Cooper Black" panose="0208090404030B020404" pitchFamily="18" charset="0"/>
              </a:rPr>
              <a:t>Action</a:t>
            </a:r>
            <a:endParaRPr lang="en-IN" sz="2800" dirty="0">
              <a:highlight>
                <a:srgbClr val="808000"/>
              </a:highlight>
              <a:latin typeface="Cooper Black" panose="0208090404030B020404" pitchFamily="18" charset="0"/>
            </a:endParaRPr>
          </a:p>
        </p:txBody>
      </p:sp>
      <p:pic>
        <p:nvPicPr>
          <p:cNvPr id="11" name="Graphic 10" descr="Download">
            <a:extLst>
              <a:ext uri="{FF2B5EF4-FFF2-40B4-BE49-F238E27FC236}">
                <a16:creationId xmlns:a16="http://schemas.microsoft.com/office/drawing/2014/main" id="{53EBDE24-49CF-4860-6234-5C9795144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0272" y="2442592"/>
            <a:ext cx="770384" cy="7703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047C74-6168-3928-CC41-0713911E1F61}"/>
              </a:ext>
            </a:extLst>
          </p:cNvPr>
          <p:cNvSpPr txBox="1"/>
          <p:nvPr/>
        </p:nvSpPr>
        <p:spPr>
          <a:xfrm>
            <a:off x="7812360" y="2617748"/>
            <a:ext cx="143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808080"/>
                </a:highlight>
                <a:latin typeface="Cooper Black" panose="0208090404030B020404" pitchFamily="18" charset="0"/>
              </a:rPr>
              <a:t>Close</a:t>
            </a:r>
            <a:endParaRPr lang="en-IN" sz="2800" dirty="0">
              <a:highlight>
                <a:srgbClr val="808080"/>
              </a:highlight>
              <a:latin typeface="Cooper Black" panose="0208090404030B0204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F6CAD-778D-C2D2-9664-77E76D7FABB4}"/>
              </a:ext>
            </a:extLst>
          </p:cNvPr>
          <p:cNvSpPr txBox="1"/>
          <p:nvPr/>
        </p:nvSpPr>
        <p:spPr>
          <a:xfrm>
            <a:off x="179512" y="3284984"/>
            <a:ext cx="8795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LcParenR"/>
            </a:pPr>
            <a:r>
              <a:rPr lang="en-US" sz="2400" b="1" dirty="0"/>
              <a:t>View Project Details </a:t>
            </a:r>
            <a:r>
              <a:rPr lang="en-US" sz="2400" dirty="0"/>
              <a:t>- Users can view the project details. </a:t>
            </a:r>
          </a:p>
          <a:p>
            <a:pPr marL="571500" indent="-571500">
              <a:buAutoNum type="romanLcParenR"/>
            </a:pPr>
            <a:endParaRPr lang="en-US" sz="2400" dirty="0"/>
          </a:p>
          <a:p>
            <a:pPr marL="571500" indent="-571500">
              <a:buAutoNum type="romanLcParenR"/>
            </a:pPr>
            <a:r>
              <a:rPr lang="en-US" sz="2400" b="1" dirty="0"/>
              <a:t>Download Certificate</a:t>
            </a:r>
            <a:r>
              <a:rPr lang="en-US" sz="2400" dirty="0"/>
              <a:t> - School users can download the certificate. It is essential for users to upload this certificate at the time of project closure with Sign &amp; Stamp of Head Master. </a:t>
            </a:r>
          </a:p>
          <a:p>
            <a:pPr marL="571500" indent="-571500">
              <a:buAutoNum type="romanLcParenR"/>
            </a:pPr>
            <a:endParaRPr lang="en-US" sz="2400" dirty="0"/>
          </a:p>
          <a:p>
            <a:pPr marL="571500" indent="-571500">
              <a:buAutoNum type="romanLcParenR"/>
            </a:pPr>
            <a:r>
              <a:rPr lang="en-US" sz="2400" b="1" dirty="0"/>
              <a:t>Close Project</a:t>
            </a:r>
            <a:r>
              <a:rPr lang="en-US" sz="2400" dirty="0"/>
              <a:t> - User can close the project. They should upload the project images, acknowledgment, include remarks and the number of impacted students, and then submit the information.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6044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5EDE-E678-9057-30CF-225771824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CSR PROJECT STEP 7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D90E53-9D39-5EB1-2B63-17E8D372B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3940"/>
            <a:ext cx="8229600" cy="49673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B43EE2-BCD7-B9F5-DC0F-0EDCC8CE4C01}"/>
              </a:ext>
            </a:extLst>
          </p:cNvPr>
          <p:cNvSpPr txBox="1"/>
          <p:nvPr/>
        </p:nvSpPr>
        <p:spPr>
          <a:xfrm>
            <a:off x="534615" y="1556792"/>
            <a:ext cx="584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  <a:latin typeface="Arial Black" panose="020B0A04020102020204" pitchFamily="34" charset="0"/>
              </a:rPr>
              <a:t>Closed Project Requirement (Assets/Material</a:t>
            </a:r>
            <a:endParaRPr lang="en-IN" dirty="0">
              <a:highlight>
                <a:srgbClr val="00FFFF"/>
              </a:highlight>
              <a:latin typeface="Arial Black" panose="020B0A04020102020204" pitchFamily="34" charset="0"/>
            </a:endParaRP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CF823B0E-70A4-5172-38BE-8D013BEA3649}"/>
              </a:ext>
            </a:extLst>
          </p:cNvPr>
          <p:cNvSpPr/>
          <p:nvPr/>
        </p:nvSpPr>
        <p:spPr>
          <a:xfrm>
            <a:off x="827584" y="2661012"/>
            <a:ext cx="1126455" cy="1621051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1DB712BC-5EB1-9E7E-3233-59A94668BB68}"/>
              </a:ext>
            </a:extLst>
          </p:cNvPr>
          <p:cNvSpPr/>
          <p:nvPr/>
        </p:nvSpPr>
        <p:spPr>
          <a:xfrm>
            <a:off x="5148064" y="2673787"/>
            <a:ext cx="1126455" cy="1621051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A007CFD9-5B64-8668-5343-CDA7BDF3959A}"/>
              </a:ext>
            </a:extLst>
          </p:cNvPr>
          <p:cNvSpPr/>
          <p:nvPr/>
        </p:nvSpPr>
        <p:spPr>
          <a:xfrm>
            <a:off x="3059832" y="2636912"/>
            <a:ext cx="1126455" cy="1621051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1C0845-2835-5531-B271-DCED6A814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81" y="2636912"/>
            <a:ext cx="1740167" cy="18722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398AA8-2730-D63A-F037-1778A09797BD}"/>
              </a:ext>
            </a:extLst>
          </p:cNvPr>
          <p:cNvSpPr txBox="1"/>
          <p:nvPr/>
        </p:nvSpPr>
        <p:spPr>
          <a:xfrm>
            <a:off x="7380312" y="5858108"/>
            <a:ext cx="1500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808000"/>
                </a:highlight>
                <a:latin typeface="Arial Black" panose="020B0A04020102020204" pitchFamily="34" charset="0"/>
              </a:rPr>
              <a:t>Close</a:t>
            </a:r>
            <a:endParaRPr lang="en-IN" sz="2800" dirty="0">
              <a:highlight>
                <a:srgbClr val="808000"/>
              </a:highlight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9537DB-FA88-9AD7-B387-B54FA9D186A7}"/>
              </a:ext>
            </a:extLst>
          </p:cNvPr>
          <p:cNvSpPr txBox="1"/>
          <p:nvPr/>
        </p:nvSpPr>
        <p:spPr>
          <a:xfrm>
            <a:off x="719571" y="4931877"/>
            <a:ext cx="134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Remarks</a:t>
            </a:r>
            <a:endParaRPr lang="en-IN" sz="2400" b="1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9FEDDD-167D-2FA1-6DDC-CF1F43BCFDAC}"/>
              </a:ext>
            </a:extLst>
          </p:cNvPr>
          <p:cNvSpPr txBox="1"/>
          <p:nvPr/>
        </p:nvSpPr>
        <p:spPr>
          <a:xfrm>
            <a:off x="4656329" y="4983559"/>
            <a:ext cx="277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Impacted Students</a:t>
            </a:r>
            <a:endParaRPr lang="en-IN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15008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D254-8B30-9AE8-3911-3E02A3E6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Arial Black" panose="020B0A04020102020204" pitchFamily="34" charset="0"/>
              </a:rPr>
              <a:t>TUTORIAL &amp; PPT</a:t>
            </a:r>
            <a:endParaRPr lang="en-IN" sz="4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A3AB85-D450-B98E-B42F-AAC40BAB0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124745"/>
            <a:ext cx="8856663" cy="554461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52C46D-8E96-EEBB-0AB7-D04310A7281A}"/>
              </a:ext>
            </a:extLst>
          </p:cNvPr>
          <p:cNvSpPr txBox="1"/>
          <p:nvPr/>
        </p:nvSpPr>
        <p:spPr>
          <a:xfrm>
            <a:off x="971600" y="1188041"/>
            <a:ext cx="562917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samagra.mizoram.gov.in</a:t>
            </a:r>
            <a:endParaRPr lang="en-IN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0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CBD9-EA86-EF92-D923-D26E7735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Arial Black" panose="020B0A04020102020204" pitchFamily="34" charset="0"/>
              </a:rPr>
              <a:t>Step 2</a:t>
            </a:r>
            <a:endParaRPr lang="en-IN" sz="48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925EC3-816B-1931-AF07-9D982968F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6" y="1196752"/>
            <a:ext cx="8863650" cy="54726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45414-2F56-4DF4-FAC8-B1F7271A4FFA}"/>
              </a:ext>
            </a:extLst>
          </p:cNvPr>
          <p:cNvSpPr txBox="1"/>
          <p:nvPr/>
        </p:nvSpPr>
        <p:spPr>
          <a:xfrm>
            <a:off x="3203848" y="2124145"/>
            <a:ext cx="293740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Intervention</a:t>
            </a:r>
            <a:endParaRPr lang="en-IN" sz="3200" dirty="0">
              <a:latin typeface="Arial Black" panose="020B0A040201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327561-D34C-A1EC-A9DA-6F510A74A7EB}"/>
              </a:ext>
            </a:extLst>
          </p:cNvPr>
          <p:cNvCxnSpPr/>
          <p:nvPr/>
        </p:nvCxnSpPr>
        <p:spPr>
          <a:xfrm flipV="1">
            <a:off x="1763688" y="2636912"/>
            <a:ext cx="1368152" cy="3600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9102B3-FB5B-DFFE-DF80-C99309902E7A}"/>
              </a:ext>
            </a:extLst>
          </p:cNvPr>
          <p:cNvSpPr txBox="1"/>
          <p:nvPr/>
        </p:nvSpPr>
        <p:spPr>
          <a:xfrm>
            <a:off x="2987824" y="6165304"/>
            <a:ext cx="239482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 Black" panose="020B0A04020102020204" pitchFamily="34" charset="0"/>
              </a:rPr>
              <a:t>Vidyanjali</a:t>
            </a:r>
            <a:endParaRPr lang="en-IN" sz="3200" dirty="0">
              <a:latin typeface="Arial Black" panose="020B0A040201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932274-3C80-A2C8-684C-070A67F04788}"/>
              </a:ext>
            </a:extLst>
          </p:cNvPr>
          <p:cNvCxnSpPr/>
          <p:nvPr/>
        </p:nvCxnSpPr>
        <p:spPr>
          <a:xfrm>
            <a:off x="1619672" y="6160949"/>
            <a:ext cx="1296144" cy="36439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2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CB7E-082F-BD95-7344-589F639E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Arial Black" panose="020B0A04020102020204" pitchFamily="34" charset="0"/>
              </a:rPr>
              <a:t>Step 3</a:t>
            </a:r>
            <a:endParaRPr lang="en-IN" sz="48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7CDCC8-A34C-E68D-A48C-F0DE6F150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124744"/>
            <a:ext cx="8713788" cy="53285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5BBD79-BACD-CA09-1333-C03E9B941766}"/>
              </a:ext>
            </a:extLst>
          </p:cNvPr>
          <p:cNvSpPr txBox="1"/>
          <p:nvPr/>
        </p:nvSpPr>
        <p:spPr>
          <a:xfrm>
            <a:off x="323528" y="3429000"/>
            <a:ext cx="239482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 Black" panose="020B0A04020102020204" pitchFamily="34" charset="0"/>
              </a:rPr>
              <a:t>Vidyanjali</a:t>
            </a:r>
            <a:endParaRPr lang="en-IN" sz="3200" dirty="0"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606F7-204A-9867-426D-B90E6EC66D2A}"/>
              </a:ext>
            </a:extLst>
          </p:cNvPr>
          <p:cNvSpPr txBox="1"/>
          <p:nvPr/>
        </p:nvSpPr>
        <p:spPr>
          <a:xfrm>
            <a:off x="395536" y="5356373"/>
            <a:ext cx="6751144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Vidyanjali.ppt</a:t>
            </a:r>
          </a:p>
          <a:p>
            <a:endParaRPr lang="en-US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IN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Vidyanjali</a:t>
            </a:r>
            <a:r>
              <a:rPr lang="en-IN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Definition &amp; Report.pdf</a:t>
            </a:r>
          </a:p>
        </p:txBody>
      </p:sp>
    </p:spTree>
    <p:extLst>
      <p:ext uri="{BB962C8B-B14F-4D97-AF65-F5344CB8AC3E}">
        <p14:creationId xmlns:p14="http://schemas.microsoft.com/office/powerpoint/2010/main" val="12106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B373-9302-7044-D484-31496A4C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Arial Black" panose="020B0A04020102020204" pitchFamily="34" charset="0"/>
              </a:rPr>
              <a:t>YOUTUBE CHANNEL</a:t>
            </a:r>
            <a:endParaRPr lang="en-IN" sz="48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11E35D-F147-5914-258C-8C4654911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340769"/>
            <a:ext cx="8785225" cy="51845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2093DB-8042-750F-8C5F-8CB16A32A402}"/>
              </a:ext>
            </a:extLst>
          </p:cNvPr>
          <p:cNvSpPr txBox="1"/>
          <p:nvPr/>
        </p:nvSpPr>
        <p:spPr>
          <a:xfrm>
            <a:off x="3347864" y="2977788"/>
            <a:ext cx="265194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vidyanjali2.0</a:t>
            </a:r>
            <a:endParaRPr lang="en-IN" sz="2800" dirty="0">
              <a:latin typeface="Arial Black" panose="020B0A040201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7F636D-E9C7-2BCF-EA9D-E6F8774434F5}"/>
              </a:ext>
            </a:extLst>
          </p:cNvPr>
          <p:cNvCxnSpPr>
            <a:cxnSpLocks/>
          </p:cNvCxnSpPr>
          <p:nvPr/>
        </p:nvCxnSpPr>
        <p:spPr>
          <a:xfrm>
            <a:off x="3635896" y="2296037"/>
            <a:ext cx="864096" cy="62890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C85700-6370-42DF-B0C7-288D268007D2}"/>
              </a:ext>
            </a:extLst>
          </p:cNvPr>
          <p:cNvSpPr txBox="1"/>
          <p:nvPr/>
        </p:nvSpPr>
        <p:spPr>
          <a:xfrm>
            <a:off x="4660362" y="4381361"/>
            <a:ext cx="4376134" cy="221599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Meaning &amp; Registration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School accept volunteer 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contribution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Volunteer Contribution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School Request</a:t>
            </a:r>
          </a:p>
          <a:p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45FC7D-DA94-0F9A-14E3-4E8E47C63A17}"/>
              </a:ext>
            </a:extLst>
          </p:cNvPr>
          <p:cNvSpPr txBox="1"/>
          <p:nvPr/>
        </p:nvSpPr>
        <p:spPr>
          <a:xfrm>
            <a:off x="1115616" y="1321604"/>
            <a:ext cx="274299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Youtube.com</a:t>
            </a:r>
            <a:endParaRPr lang="en-IN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4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EF9E-302F-F302-85DF-C2B96930F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dirty="0">
                <a:solidFill>
                  <a:srgbClr val="C00000"/>
                </a:solidFill>
              </a:rPr>
              <a:t>Step 3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BF0BC0-C330-229A-5279-ADCC1282C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8856984" cy="49685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970473-E7F8-5467-C11B-2F0E142FC865}"/>
              </a:ext>
            </a:extLst>
          </p:cNvPr>
          <p:cNvSpPr txBox="1"/>
          <p:nvPr/>
        </p:nvSpPr>
        <p:spPr>
          <a:xfrm>
            <a:off x="3923928" y="3172906"/>
            <a:ext cx="1368152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Register</a:t>
            </a:r>
            <a:endParaRPr lang="en-IN" sz="2000" dirty="0"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CC696-4FF4-4F77-BC21-996D1406FAD0}"/>
              </a:ext>
            </a:extLst>
          </p:cNvPr>
          <p:cNvSpPr txBox="1"/>
          <p:nvPr/>
        </p:nvSpPr>
        <p:spPr>
          <a:xfrm>
            <a:off x="3635896" y="3717032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School Registration</a:t>
            </a:r>
            <a:endParaRPr lang="en-IN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B5FB8-14CF-8949-B0EC-726DA11651C9}"/>
              </a:ext>
            </a:extLst>
          </p:cNvPr>
          <p:cNvSpPr txBox="1"/>
          <p:nvPr/>
        </p:nvSpPr>
        <p:spPr>
          <a:xfrm>
            <a:off x="3203848" y="4355812"/>
            <a:ext cx="150378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UDISE Code</a:t>
            </a:r>
            <a:endParaRPr lang="en-IN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4FBB0-7A7C-6066-377E-87C5334549A8}"/>
              </a:ext>
            </a:extLst>
          </p:cNvPr>
          <p:cNvSpPr txBox="1"/>
          <p:nvPr/>
        </p:nvSpPr>
        <p:spPr>
          <a:xfrm>
            <a:off x="3203848" y="4931876"/>
            <a:ext cx="92772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Mobile</a:t>
            </a:r>
            <a:endParaRPr lang="en-IN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8E4E3-90D6-6F65-00CF-B55C0B86D19A}"/>
              </a:ext>
            </a:extLst>
          </p:cNvPr>
          <p:cNvSpPr txBox="1"/>
          <p:nvPr/>
        </p:nvSpPr>
        <p:spPr>
          <a:xfrm>
            <a:off x="3203848" y="5507940"/>
            <a:ext cx="92772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Email</a:t>
            </a:r>
            <a:endParaRPr lang="en-IN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0C7821-EFED-C91E-CC40-5ED1C369F973}"/>
              </a:ext>
            </a:extLst>
          </p:cNvPr>
          <p:cNvSpPr txBox="1"/>
          <p:nvPr/>
        </p:nvSpPr>
        <p:spPr>
          <a:xfrm>
            <a:off x="4724400" y="6300028"/>
            <a:ext cx="11437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Send OTP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15855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solidFill>
                  <a:srgbClr val="C00000"/>
                </a:solidFill>
                <a:latin typeface="Arial Black" pitchFamily="34" charset="0"/>
              </a:rPr>
              <a:t>RAISE REQUEST BY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4" y="1628800"/>
            <a:ext cx="8229600" cy="4392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1556792"/>
            <a:ext cx="662473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vidyanjali.education.gov.in</a:t>
            </a:r>
            <a:endParaRPr lang="en-IN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317BD-0FB9-C2EB-FA1A-CD8567BC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dirty="0">
                <a:solidFill>
                  <a:srgbClr val="C00000"/>
                </a:solidFill>
              </a:rPr>
              <a:t>Step 2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D35D1E-91AF-7E1C-E5A2-966C52054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7638"/>
            <a:ext cx="8953513" cy="53237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7238BC-6284-F38D-380E-C53C39DB47FD}"/>
              </a:ext>
            </a:extLst>
          </p:cNvPr>
          <p:cNvSpPr txBox="1"/>
          <p:nvPr/>
        </p:nvSpPr>
        <p:spPr>
          <a:xfrm>
            <a:off x="7452320" y="270892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FF00"/>
                </a:highlight>
                <a:latin typeface="Arial Black" panose="020B0A04020102020204" pitchFamily="34" charset="0"/>
              </a:rPr>
              <a:t>Login</a:t>
            </a:r>
            <a:endParaRPr lang="en-IN" sz="2800" dirty="0">
              <a:solidFill>
                <a:schemeClr val="bg1"/>
              </a:solidFill>
              <a:highlight>
                <a:srgbClr val="00FF00"/>
              </a:highlight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4A93C-18E1-4CAE-C8CD-3BF06A29C70E}"/>
              </a:ext>
            </a:extLst>
          </p:cNvPr>
          <p:cNvSpPr txBox="1"/>
          <p:nvPr/>
        </p:nvSpPr>
        <p:spPr>
          <a:xfrm>
            <a:off x="5292080" y="314096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highlight>
                  <a:srgbClr val="00FFFF"/>
                </a:highlight>
              </a:rPr>
              <a:t>School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highlight>
                  <a:srgbClr val="00FFFF"/>
                </a:highlight>
              </a:rPr>
              <a:t>Individual/NGO/CSR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highlight>
                  <a:srgbClr val="00FFFF"/>
                </a:highlight>
              </a:rPr>
              <a:t>Administration/State/District</a:t>
            </a:r>
            <a:endParaRPr lang="en-IN" sz="2400" b="1" dirty="0">
              <a:solidFill>
                <a:schemeClr val="accent6">
                  <a:lumMod val="75000"/>
                </a:schemeClr>
              </a:solidFill>
              <a:highlight>
                <a:srgbClr val="00FFFF"/>
              </a:highlight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2B7470E-492F-527F-ED82-D87B8DD2E145}"/>
              </a:ext>
            </a:extLst>
          </p:cNvPr>
          <p:cNvSpPr/>
          <p:nvPr/>
        </p:nvSpPr>
        <p:spPr>
          <a:xfrm>
            <a:off x="3851920" y="3212976"/>
            <a:ext cx="1512168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013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IN" sz="6000" b="1" dirty="0">
                <a:solidFill>
                  <a:srgbClr val="C00000"/>
                </a:solidFill>
              </a:rPr>
              <a:t>Step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28529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9028E82-208D-B93A-EC5C-D327B790B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928992" cy="534843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DF6CF3E-BF77-32E1-A557-936A90AC37C1}"/>
              </a:ext>
            </a:extLst>
          </p:cNvPr>
          <p:cNvSpPr txBox="1"/>
          <p:nvPr/>
        </p:nvSpPr>
        <p:spPr>
          <a:xfrm>
            <a:off x="5337799" y="2132856"/>
            <a:ext cx="211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C0C0C0"/>
                </a:highlight>
                <a:latin typeface="Arial Black" panose="020B0A04020102020204" pitchFamily="34" charset="0"/>
              </a:rPr>
              <a:t>School Login</a:t>
            </a:r>
            <a:endParaRPr lang="en-IN" sz="2000" dirty="0">
              <a:highlight>
                <a:srgbClr val="C0C0C0"/>
              </a:highlight>
              <a:latin typeface="Arial Black" panose="020B0A0402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E5A3D0-CD58-B47C-E82F-F85E377659A9}"/>
              </a:ext>
            </a:extLst>
          </p:cNvPr>
          <p:cNvSpPr txBox="1"/>
          <p:nvPr/>
        </p:nvSpPr>
        <p:spPr>
          <a:xfrm>
            <a:off x="4761735" y="2708920"/>
            <a:ext cx="175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Udise</a:t>
            </a:r>
            <a:r>
              <a:rPr lang="en-US" sz="2400" b="1" dirty="0"/>
              <a:t> Code</a:t>
            </a:r>
            <a:endParaRPr lang="en-IN" sz="2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3A9229-5126-C455-FF04-1BEBF6488E7D}"/>
              </a:ext>
            </a:extLst>
          </p:cNvPr>
          <p:cNvSpPr txBox="1"/>
          <p:nvPr/>
        </p:nvSpPr>
        <p:spPr>
          <a:xfrm>
            <a:off x="6516216" y="3111351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Login with OTP</a:t>
            </a:r>
            <a:endParaRPr lang="en-IN" sz="2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D7C7F3-7D41-BF7E-5817-A00FB9A7B487}"/>
              </a:ext>
            </a:extLst>
          </p:cNvPr>
          <p:cNvSpPr txBox="1"/>
          <p:nvPr/>
        </p:nvSpPr>
        <p:spPr>
          <a:xfrm>
            <a:off x="4860032" y="339938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Password</a:t>
            </a:r>
            <a:endParaRPr lang="en-IN" sz="2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083218-79BB-416B-0A78-68B2CA0BDCB2}"/>
              </a:ext>
            </a:extLst>
          </p:cNvPr>
          <p:cNvSpPr txBox="1"/>
          <p:nvPr/>
        </p:nvSpPr>
        <p:spPr>
          <a:xfrm>
            <a:off x="6588224" y="364502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Forgot Password</a:t>
            </a:r>
            <a:endParaRPr lang="en-IN" sz="20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B518E-56F6-61B0-8EE4-546EBA71A7A6}"/>
              </a:ext>
            </a:extLst>
          </p:cNvPr>
          <p:cNvSpPr txBox="1"/>
          <p:nvPr/>
        </p:nvSpPr>
        <p:spPr>
          <a:xfrm>
            <a:off x="4860032" y="393305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Captcha</a:t>
            </a:r>
            <a:endParaRPr lang="en-IN" sz="24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37FF3E-C3FB-3FA8-DCD5-22299546BB57}"/>
              </a:ext>
            </a:extLst>
          </p:cNvPr>
          <p:cNvSpPr txBox="1"/>
          <p:nvPr/>
        </p:nvSpPr>
        <p:spPr>
          <a:xfrm>
            <a:off x="5966441" y="4509120"/>
            <a:ext cx="90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Login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06487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2638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Step 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3" y="742638"/>
            <a:ext cx="8928992" cy="5782706"/>
          </a:xfrm>
        </p:spPr>
      </p:pic>
      <p:sp>
        <p:nvSpPr>
          <p:cNvPr id="3" name="TextBox 2"/>
          <p:cNvSpPr txBox="1"/>
          <p:nvPr/>
        </p:nvSpPr>
        <p:spPr>
          <a:xfrm>
            <a:off x="107504" y="2744628"/>
            <a:ext cx="2592288" cy="37087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@Dashboard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@Activities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@Assets/Materials/    Equipment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 Offline Contribution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@Become Mentor/Mentee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@Profile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@Reset Password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@Logout</a:t>
            </a:r>
            <a:endParaRPr lang="en-IN" sz="2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753652"/>
            <a:ext cx="11705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School</a:t>
            </a:r>
            <a:endParaRPr lang="en-IN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755412"/>
            <a:ext cx="5182829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School Name with UDISE Number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6176" y="3501008"/>
            <a:ext cx="883896" cy="55399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     0</a:t>
            </a:r>
          </a:p>
          <a:p>
            <a:r>
              <a:rPr lang="en-US" sz="1200" b="1" dirty="0"/>
              <a:t>Completed</a:t>
            </a:r>
            <a:endParaRPr lang="en-IN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36176" y="5085184"/>
            <a:ext cx="883896" cy="55399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     0</a:t>
            </a:r>
          </a:p>
          <a:p>
            <a:r>
              <a:rPr lang="en-US" sz="1200" b="1" dirty="0"/>
              <a:t>Completed</a:t>
            </a:r>
            <a:endParaRPr lang="en-IN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04328" y="3501008"/>
            <a:ext cx="810928" cy="55399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     0</a:t>
            </a:r>
          </a:p>
          <a:p>
            <a:r>
              <a:rPr lang="en-US" sz="1200" b="1" dirty="0"/>
              <a:t>Approved</a:t>
            </a:r>
            <a:endParaRPr lang="en-IN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5085184"/>
            <a:ext cx="810928" cy="55399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     0</a:t>
            </a:r>
          </a:p>
          <a:p>
            <a:r>
              <a:rPr lang="en-US" sz="1200" b="1" dirty="0"/>
              <a:t>Approved</a:t>
            </a:r>
            <a:endParaRPr lang="en-IN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3501008"/>
            <a:ext cx="1364669" cy="55399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          0</a:t>
            </a:r>
          </a:p>
          <a:p>
            <a:r>
              <a:rPr lang="en-US" sz="1200" b="1" dirty="0"/>
              <a:t>Pending Approved</a:t>
            </a:r>
            <a:endParaRPr lang="en-IN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04248" y="5085184"/>
            <a:ext cx="1364669" cy="55399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          0</a:t>
            </a:r>
          </a:p>
          <a:p>
            <a:r>
              <a:rPr lang="en-US" sz="1200" b="1" dirty="0"/>
              <a:t>Pending Approved</a:t>
            </a:r>
            <a:endParaRPr lang="en-IN" sz="1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A9886B-7A72-2BF5-2179-437582A4A7CC}"/>
              </a:ext>
            </a:extLst>
          </p:cNvPr>
          <p:cNvSpPr txBox="1"/>
          <p:nvPr/>
        </p:nvSpPr>
        <p:spPr>
          <a:xfrm>
            <a:off x="4572000" y="203123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Arial Black" panose="020B0A04020102020204" pitchFamily="34" charset="0"/>
              </a:rPr>
              <a:t>Dashboard</a:t>
            </a:r>
            <a:endParaRPr lang="en-IN" sz="2400" dirty="0">
              <a:solidFill>
                <a:srgbClr val="002060"/>
              </a:solidFill>
              <a:highlight>
                <a:srgbClr val="00FF00"/>
              </a:highlight>
              <a:latin typeface="Arial Black" panose="020B0A040201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850F8E-041D-9E04-EBF1-AE71DE98C0CD}"/>
              </a:ext>
            </a:extLst>
          </p:cNvPr>
          <p:cNvSpPr txBox="1"/>
          <p:nvPr/>
        </p:nvSpPr>
        <p:spPr>
          <a:xfrm>
            <a:off x="2679992" y="2247255"/>
            <a:ext cx="160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Activities</a:t>
            </a:r>
            <a:endParaRPr lang="en-IN" sz="24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CE5649-659E-2F96-D0E1-7B1419B63FDF}"/>
              </a:ext>
            </a:extLst>
          </p:cNvPr>
          <p:cNvSpPr/>
          <p:nvPr/>
        </p:nvSpPr>
        <p:spPr>
          <a:xfrm>
            <a:off x="2771800" y="2708920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7D6AA6-412A-7027-EFF4-0C2E06B847C4}"/>
              </a:ext>
            </a:extLst>
          </p:cNvPr>
          <p:cNvSpPr/>
          <p:nvPr/>
        </p:nvSpPr>
        <p:spPr>
          <a:xfrm>
            <a:off x="4932040" y="2708920"/>
            <a:ext cx="1800200" cy="180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CEF5BB-763D-F7F2-B7B3-B125BCF7EBD2}"/>
              </a:ext>
            </a:extLst>
          </p:cNvPr>
          <p:cNvSpPr/>
          <p:nvPr/>
        </p:nvSpPr>
        <p:spPr>
          <a:xfrm>
            <a:off x="7020272" y="2708920"/>
            <a:ext cx="180020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CDDDF1-EB1C-2C95-16B4-68A6E143EE23}"/>
              </a:ext>
            </a:extLst>
          </p:cNvPr>
          <p:cNvSpPr/>
          <p:nvPr/>
        </p:nvSpPr>
        <p:spPr>
          <a:xfrm>
            <a:off x="2771800" y="4941168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1B4F78-1EE1-E0C9-184F-AB4D57DA2D49}"/>
              </a:ext>
            </a:extLst>
          </p:cNvPr>
          <p:cNvSpPr/>
          <p:nvPr/>
        </p:nvSpPr>
        <p:spPr>
          <a:xfrm>
            <a:off x="4932040" y="4941168"/>
            <a:ext cx="1800200" cy="180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0D3808-E8A4-D08C-35A4-9AA208F3B19E}"/>
              </a:ext>
            </a:extLst>
          </p:cNvPr>
          <p:cNvSpPr/>
          <p:nvPr/>
        </p:nvSpPr>
        <p:spPr>
          <a:xfrm>
            <a:off x="7020272" y="4941168"/>
            <a:ext cx="180020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2AC659-2C5B-D4AE-4781-B43713B24CAE}"/>
              </a:ext>
            </a:extLst>
          </p:cNvPr>
          <p:cNvSpPr txBox="1"/>
          <p:nvPr/>
        </p:nvSpPr>
        <p:spPr>
          <a:xfrm>
            <a:off x="2699792" y="4437112"/>
            <a:ext cx="2457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Assets/Materials</a:t>
            </a:r>
            <a:endParaRPr lang="en-IN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6DD164-A9F2-60F8-8B7F-4BC73254D4A3}"/>
              </a:ext>
            </a:extLst>
          </p:cNvPr>
          <p:cNvSpPr txBox="1"/>
          <p:nvPr/>
        </p:nvSpPr>
        <p:spPr>
          <a:xfrm>
            <a:off x="3044796" y="3224009"/>
            <a:ext cx="1522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Total Activities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37D48B-8AD2-E226-FC1F-BCFFBDD6E02B}"/>
              </a:ext>
            </a:extLst>
          </p:cNvPr>
          <p:cNvSpPr txBox="1"/>
          <p:nvPr/>
        </p:nvSpPr>
        <p:spPr>
          <a:xfrm>
            <a:off x="5065712" y="3399383"/>
            <a:ext cx="159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Completed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A8F3DC-D240-C3FA-4783-2CC7E0607E1F}"/>
              </a:ext>
            </a:extLst>
          </p:cNvPr>
          <p:cNvSpPr txBox="1"/>
          <p:nvPr/>
        </p:nvSpPr>
        <p:spPr>
          <a:xfrm>
            <a:off x="7153944" y="3399383"/>
            <a:ext cx="159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  Pending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FA8F40-C7DE-1CA5-D5AB-33C43FFA9099}"/>
              </a:ext>
            </a:extLst>
          </p:cNvPr>
          <p:cNvSpPr txBox="1"/>
          <p:nvPr/>
        </p:nvSpPr>
        <p:spPr>
          <a:xfrm>
            <a:off x="2987824" y="5301208"/>
            <a:ext cx="1522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Total Assets/ Materials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616AC8-8900-4BBE-9D96-79B876EF07D0}"/>
              </a:ext>
            </a:extLst>
          </p:cNvPr>
          <p:cNvSpPr txBox="1"/>
          <p:nvPr/>
        </p:nvSpPr>
        <p:spPr>
          <a:xfrm>
            <a:off x="5080748" y="5581689"/>
            <a:ext cx="159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Completed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0B4428-DC17-65C9-7116-245F59A9237A}"/>
              </a:ext>
            </a:extLst>
          </p:cNvPr>
          <p:cNvSpPr txBox="1"/>
          <p:nvPr/>
        </p:nvSpPr>
        <p:spPr>
          <a:xfrm>
            <a:off x="7168980" y="5581689"/>
            <a:ext cx="159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  Pending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B7D1D6-85F9-303F-5846-4FDEB9EC9512}"/>
              </a:ext>
            </a:extLst>
          </p:cNvPr>
          <p:cNvSpPr txBox="1"/>
          <p:nvPr/>
        </p:nvSpPr>
        <p:spPr>
          <a:xfrm>
            <a:off x="3298301" y="2740569"/>
            <a:ext cx="45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  <a:endParaRPr lang="en-IN" sz="32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96D455-86DF-9289-DDE0-810E92CCBF4D}"/>
              </a:ext>
            </a:extLst>
          </p:cNvPr>
          <p:cNvSpPr txBox="1"/>
          <p:nvPr/>
        </p:nvSpPr>
        <p:spPr>
          <a:xfrm>
            <a:off x="5580112" y="2772217"/>
            <a:ext cx="45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</a:t>
            </a:r>
            <a:endParaRPr lang="en-I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3B0F2E-3418-FC96-FF34-45AD3134A904}"/>
              </a:ext>
            </a:extLst>
          </p:cNvPr>
          <p:cNvSpPr txBox="1"/>
          <p:nvPr/>
        </p:nvSpPr>
        <p:spPr>
          <a:xfrm>
            <a:off x="7721621" y="2780928"/>
            <a:ext cx="45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  <a:endParaRPr lang="en-IN" sz="32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8408BF-A33F-4D5A-A117-F4CFD6DCFCA2}"/>
              </a:ext>
            </a:extLst>
          </p:cNvPr>
          <p:cNvSpPr txBox="1"/>
          <p:nvPr/>
        </p:nvSpPr>
        <p:spPr>
          <a:xfrm>
            <a:off x="3275856" y="4892098"/>
            <a:ext cx="45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  <a:endParaRPr lang="en-IN" sz="32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11D41F-6A48-D18B-803E-272BBF6425C2}"/>
              </a:ext>
            </a:extLst>
          </p:cNvPr>
          <p:cNvSpPr txBox="1"/>
          <p:nvPr/>
        </p:nvSpPr>
        <p:spPr>
          <a:xfrm>
            <a:off x="5557667" y="4923746"/>
            <a:ext cx="45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endParaRPr lang="en-IN" sz="32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9C4A00-21A8-BB43-B7F4-473159322DFD}"/>
              </a:ext>
            </a:extLst>
          </p:cNvPr>
          <p:cNvSpPr txBox="1"/>
          <p:nvPr/>
        </p:nvSpPr>
        <p:spPr>
          <a:xfrm>
            <a:off x="7699176" y="4932457"/>
            <a:ext cx="45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  <a:endParaRPr lang="en-IN" sz="3200" b="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C409B8F-AC0B-82B4-75BC-6C9587F0CC77}"/>
              </a:ext>
            </a:extLst>
          </p:cNvPr>
          <p:cNvSpPr/>
          <p:nvPr/>
        </p:nvSpPr>
        <p:spPr>
          <a:xfrm rot="6975701">
            <a:off x="1190408" y="2614042"/>
            <a:ext cx="1727123" cy="276999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7268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1327</Words>
  <Application>Microsoft Office PowerPoint</Application>
  <PresentationFormat>On-screen Show (4:3)</PresentationFormat>
  <Paragraphs>423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Arial Black</vt:lpstr>
      <vt:lpstr>Calibri</vt:lpstr>
      <vt:lpstr>Cooper Black</vt:lpstr>
      <vt:lpstr>VNT Times</vt:lpstr>
      <vt:lpstr>Wide Latin</vt:lpstr>
      <vt:lpstr>Office Theme</vt:lpstr>
      <vt:lpstr>PORTAL PROCESS </vt:lpstr>
      <vt:lpstr>SCHOOL REGISTRATION</vt:lpstr>
      <vt:lpstr>Step 1</vt:lpstr>
      <vt:lpstr>Step 2</vt:lpstr>
      <vt:lpstr>Step 3</vt:lpstr>
      <vt:lpstr>RAISE REQUEST BY SCHOOL</vt:lpstr>
      <vt:lpstr>Step 2</vt:lpstr>
      <vt:lpstr>Step 3</vt:lpstr>
      <vt:lpstr>Step 4</vt:lpstr>
      <vt:lpstr>Step 5</vt:lpstr>
      <vt:lpstr>Step 6</vt:lpstr>
      <vt:lpstr>Step 7 (MENTOR/MENTEE)</vt:lpstr>
      <vt:lpstr>VOLUNTEER REGISTRATION</vt:lpstr>
      <vt:lpstr>Step 2</vt:lpstr>
      <vt:lpstr>Step 3</vt:lpstr>
      <vt:lpstr>Step 4</vt:lpstr>
      <vt:lpstr>VOLUNTEER CONTRIBUTION (After Login to Volunteer Account) </vt:lpstr>
      <vt:lpstr>Step 2</vt:lpstr>
      <vt:lpstr>Step 3</vt:lpstr>
      <vt:lpstr>Step 4</vt:lpstr>
      <vt:lpstr>OFFLINE CONTRIBUTION (After Login to School User)</vt:lpstr>
      <vt:lpstr>OFFLINE CONTRIBUTION</vt:lpstr>
      <vt:lpstr>TO GET DIGITAL CERTIFICATE</vt:lpstr>
      <vt:lpstr>ACCEPTED CONTRIBUTION BY SCHOOL (After Login using School Registration) </vt:lpstr>
      <vt:lpstr>Step 2</vt:lpstr>
      <vt:lpstr>Step 3</vt:lpstr>
      <vt:lpstr>Step 4</vt:lpstr>
      <vt:lpstr>Step 5</vt:lpstr>
      <vt:lpstr>Step 6</vt:lpstr>
      <vt:lpstr>Step 7</vt:lpstr>
      <vt:lpstr>Step 8</vt:lpstr>
      <vt:lpstr>Step 9</vt:lpstr>
      <vt:lpstr>Step 10</vt:lpstr>
      <vt:lpstr>Step 10</vt:lpstr>
      <vt:lpstr>CORPORATE SOCIAL RESPONSIBILITY</vt:lpstr>
      <vt:lpstr>CSR PROJECT STEP 2</vt:lpstr>
      <vt:lpstr>CSR PROJECT STEP 3</vt:lpstr>
      <vt:lpstr>CSR PROJECT STEP 4</vt:lpstr>
      <vt:lpstr>CSR PROJECT STEP 5</vt:lpstr>
      <vt:lpstr>CSR PROJECT STEP 6</vt:lpstr>
      <vt:lpstr>CSR PROJECT STEP 7</vt:lpstr>
      <vt:lpstr>TUTORIAL &amp; PPT</vt:lpstr>
      <vt:lpstr>Step 2</vt:lpstr>
      <vt:lpstr>Step 3</vt:lpstr>
      <vt:lpstr>YOUTUBE CHANNEL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PC</cp:lastModifiedBy>
  <cp:revision>234</cp:revision>
  <dcterms:created xsi:type="dcterms:W3CDTF">2023-05-08T18:13:24Z</dcterms:created>
  <dcterms:modified xsi:type="dcterms:W3CDTF">2025-03-30T10:22:56Z</dcterms:modified>
</cp:coreProperties>
</file>