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3" r:id="rId5"/>
    <p:sldId id="259" r:id="rId6"/>
    <p:sldId id="264" r:id="rId7"/>
    <p:sldId id="262" r:id="rId8"/>
    <p:sldId id="281" r:id="rId9"/>
    <p:sldId id="260" r:id="rId10"/>
    <p:sldId id="267" r:id="rId11"/>
    <p:sldId id="268" r:id="rId12"/>
    <p:sldId id="269" r:id="rId13"/>
    <p:sldId id="261" r:id="rId14"/>
    <p:sldId id="270" r:id="rId15"/>
    <p:sldId id="271" r:id="rId16"/>
    <p:sldId id="272" r:id="rId17"/>
    <p:sldId id="273" r:id="rId18"/>
    <p:sldId id="274" r:id="rId19"/>
    <p:sldId id="275" r:id="rId20"/>
    <p:sldId id="276" r:id="rId21"/>
    <p:sldId id="277" r:id="rId22"/>
    <p:sldId id="278" r:id="rId23"/>
    <p:sldId id="279" r:id="rId24"/>
    <p:sldId id="280" r:id="rId25"/>
    <p:sldId id="265" r:id="rId26"/>
    <p:sldId id="266" r:id="rId2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510" autoAdjust="0"/>
    <p:restoredTop sz="94660"/>
  </p:normalViewPr>
  <p:slideViewPr>
    <p:cSldViewPr>
      <p:cViewPr varScale="1">
        <p:scale>
          <a:sx n="82" d="100"/>
          <a:sy n="82" d="100"/>
        </p:scale>
        <p:origin x="1435" y="5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I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IN"/>
          </a:p>
        </p:txBody>
      </p:sp>
      <p:sp>
        <p:nvSpPr>
          <p:cNvPr id="4" name="Date Placeholder 3"/>
          <p:cNvSpPr>
            <a:spLocks noGrp="1"/>
          </p:cNvSpPr>
          <p:nvPr>
            <p:ph type="dt" sz="half" idx="10"/>
          </p:nvPr>
        </p:nvSpPr>
        <p:spPr/>
        <p:txBody>
          <a:bodyPr/>
          <a:lstStyle/>
          <a:p>
            <a:fld id="{7F38E91A-9AFD-4936-810B-7658876528C3}" type="datetimeFigureOut">
              <a:rPr lang="en-IN" smtClean="0"/>
              <a:t>12-08-2024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010058F9-24C7-437D-BD02-FD511B7AA416}" type="slidenum">
              <a:rPr lang="en-IN" smtClean="0"/>
              <a:t>‹#›</a:t>
            </a:fld>
            <a:endParaRPr lang="en-IN"/>
          </a:p>
        </p:txBody>
      </p:sp>
    </p:spTree>
    <p:extLst>
      <p:ext uri="{BB962C8B-B14F-4D97-AF65-F5344CB8AC3E}">
        <p14:creationId xmlns:p14="http://schemas.microsoft.com/office/powerpoint/2010/main" val="42510602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10"/>
          </p:nvPr>
        </p:nvSpPr>
        <p:spPr/>
        <p:txBody>
          <a:bodyPr/>
          <a:lstStyle/>
          <a:p>
            <a:fld id="{7F38E91A-9AFD-4936-810B-7658876528C3}" type="datetimeFigureOut">
              <a:rPr lang="en-IN" smtClean="0"/>
              <a:t>12-08-2024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010058F9-24C7-437D-BD02-FD511B7AA416}" type="slidenum">
              <a:rPr lang="en-IN" smtClean="0"/>
              <a:t>‹#›</a:t>
            </a:fld>
            <a:endParaRPr lang="en-IN"/>
          </a:p>
        </p:txBody>
      </p:sp>
    </p:spTree>
    <p:extLst>
      <p:ext uri="{BB962C8B-B14F-4D97-AF65-F5344CB8AC3E}">
        <p14:creationId xmlns:p14="http://schemas.microsoft.com/office/powerpoint/2010/main" val="16967021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I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10"/>
          </p:nvPr>
        </p:nvSpPr>
        <p:spPr/>
        <p:txBody>
          <a:bodyPr/>
          <a:lstStyle/>
          <a:p>
            <a:fld id="{7F38E91A-9AFD-4936-810B-7658876528C3}" type="datetimeFigureOut">
              <a:rPr lang="en-IN" smtClean="0"/>
              <a:t>12-08-2024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010058F9-24C7-437D-BD02-FD511B7AA416}" type="slidenum">
              <a:rPr lang="en-IN" smtClean="0"/>
              <a:t>‹#›</a:t>
            </a:fld>
            <a:endParaRPr lang="en-IN"/>
          </a:p>
        </p:txBody>
      </p:sp>
    </p:spTree>
    <p:extLst>
      <p:ext uri="{BB962C8B-B14F-4D97-AF65-F5344CB8AC3E}">
        <p14:creationId xmlns:p14="http://schemas.microsoft.com/office/powerpoint/2010/main" val="15038546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10"/>
          </p:nvPr>
        </p:nvSpPr>
        <p:spPr/>
        <p:txBody>
          <a:bodyPr/>
          <a:lstStyle/>
          <a:p>
            <a:fld id="{7F38E91A-9AFD-4936-810B-7658876528C3}" type="datetimeFigureOut">
              <a:rPr lang="en-IN" smtClean="0"/>
              <a:t>12-08-2024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010058F9-24C7-437D-BD02-FD511B7AA416}" type="slidenum">
              <a:rPr lang="en-IN" smtClean="0"/>
              <a:t>‹#›</a:t>
            </a:fld>
            <a:endParaRPr lang="en-IN"/>
          </a:p>
        </p:txBody>
      </p:sp>
    </p:spTree>
    <p:extLst>
      <p:ext uri="{BB962C8B-B14F-4D97-AF65-F5344CB8AC3E}">
        <p14:creationId xmlns:p14="http://schemas.microsoft.com/office/powerpoint/2010/main" val="25321196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I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F38E91A-9AFD-4936-810B-7658876528C3}" type="datetimeFigureOut">
              <a:rPr lang="en-IN" smtClean="0"/>
              <a:t>12-08-2024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010058F9-24C7-437D-BD02-FD511B7AA416}" type="slidenum">
              <a:rPr lang="en-IN" smtClean="0"/>
              <a:t>‹#›</a:t>
            </a:fld>
            <a:endParaRPr lang="en-IN"/>
          </a:p>
        </p:txBody>
      </p:sp>
    </p:spTree>
    <p:extLst>
      <p:ext uri="{BB962C8B-B14F-4D97-AF65-F5344CB8AC3E}">
        <p14:creationId xmlns:p14="http://schemas.microsoft.com/office/powerpoint/2010/main" val="32279857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p:cNvSpPr>
            <a:spLocks noGrp="1"/>
          </p:cNvSpPr>
          <p:nvPr>
            <p:ph type="dt" sz="half" idx="10"/>
          </p:nvPr>
        </p:nvSpPr>
        <p:spPr/>
        <p:txBody>
          <a:bodyPr/>
          <a:lstStyle/>
          <a:p>
            <a:fld id="{7F38E91A-9AFD-4936-810B-7658876528C3}" type="datetimeFigureOut">
              <a:rPr lang="en-IN" smtClean="0"/>
              <a:t>12-08-2024</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010058F9-24C7-437D-BD02-FD511B7AA416}" type="slidenum">
              <a:rPr lang="en-IN" smtClean="0"/>
              <a:t>‹#›</a:t>
            </a:fld>
            <a:endParaRPr lang="en-IN"/>
          </a:p>
        </p:txBody>
      </p:sp>
    </p:spTree>
    <p:extLst>
      <p:ext uri="{BB962C8B-B14F-4D97-AF65-F5344CB8AC3E}">
        <p14:creationId xmlns:p14="http://schemas.microsoft.com/office/powerpoint/2010/main" val="40666175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I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p:cNvSpPr>
            <a:spLocks noGrp="1"/>
          </p:cNvSpPr>
          <p:nvPr>
            <p:ph type="dt" sz="half" idx="10"/>
          </p:nvPr>
        </p:nvSpPr>
        <p:spPr/>
        <p:txBody>
          <a:bodyPr/>
          <a:lstStyle/>
          <a:p>
            <a:fld id="{7F38E91A-9AFD-4936-810B-7658876528C3}" type="datetimeFigureOut">
              <a:rPr lang="en-IN" smtClean="0"/>
              <a:t>12-08-2024</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010058F9-24C7-437D-BD02-FD511B7AA416}" type="slidenum">
              <a:rPr lang="en-IN" smtClean="0"/>
              <a:t>‹#›</a:t>
            </a:fld>
            <a:endParaRPr lang="en-IN"/>
          </a:p>
        </p:txBody>
      </p:sp>
    </p:spTree>
    <p:extLst>
      <p:ext uri="{BB962C8B-B14F-4D97-AF65-F5344CB8AC3E}">
        <p14:creationId xmlns:p14="http://schemas.microsoft.com/office/powerpoint/2010/main" val="10503046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Date Placeholder 2"/>
          <p:cNvSpPr>
            <a:spLocks noGrp="1"/>
          </p:cNvSpPr>
          <p:nvPr>
            <p:ph type="dt" sz="half" idx="10"/>
          </p:nvPr>
        </p:nvSpPr>
        <p:spPr/>
        <p:txBody>
          <a:bodyPr/>
          <a:lstStyle/>
          <a:p>
            <a:fld id="{7F38E91A-9AFD-4936-810B-7658876528C3}" type="datetimeFigureOut">
              <a:rPr lang="en-IN" smtClean="0"/>
              <a:t>12-08-2024</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010058F9-24C7-437D-BD02-FD511B7AA416}" type="slidenum">
              <a:rPr lang="en-IN" smtClean="0"/>
              <a:t>‹#›</a:t>
            </a:fld>
            <a:endParaRPr lang="en-IN"/>
          </a:p>
        </p:txBody>
      </p:sp>
    </p:spTree>
    <p:extLst>
      <p:ext uri="{BB962C8B-B14F-4D97-AF65-F5344CB8AC3E}">
        <p14:creationId xmlns:p14="http://schemas.microsoft.com/office/powerpoint/2010/main" val="16386189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F38E91A-9AFD-4936-810B-7658876528C3}" type="datetimeFigureOut">
              <a:rPr lang="en-IN" smtClean="0"/>
              <a:t>12-08-2024</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010058F9-24C7-437D-BD02-FD511B7AA416}" type="slidenum">
              <a:rPr lang="en-IN" smtClean="0"/>
              <a:t>‹#›</a:t>
            </a:fld>
            <a:endParaRPr lang="en-IN"/>
          </a:p>
        </p:txBody>
      </p:sp>
    </p:spTree>
    <p:extLst>
      <p:ext uri="{BB962C8B-B14F-4D97-AF65-F5344CB8AC3E}">
        <p14:creationId xmlns:p14="http://schemas.microsoft.com/office/powerpoint/2010/main" val="13652672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I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F38E91A-9AFD-4936-810B-7658876528C3}" type="datetimeFigureOut">
              <a:rPr lang="en-IN" smtClean="0"/>
              <a:t>12-08-2024</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010058F9-24C7-437D-BD02-FD511B7AA416}" type="slidenum">
              <a:rPr lang="en-IN" smtClean="0"/>
              <a:t>‹#›</a:t>
            </a:fld>
            <a:endParaRPr lang="en-IN"/>
          </a:p>
        </p:txBody>
      </p:sp>
    </p:spTree>
    <p:extLst>
      <p:ext uri="{BB962C8B-B14F-4D97-AF65-F5344CB8AC3E}">
        <p14:creationId xmlns:p14="http://schemas.microsoft.com/office/powerpoint/2010/main" val="18104794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F38E91A-9AFD-4936-810B-7658876528C3}" type="datetimeFigureOut">
              <a:rPr lang="en-IN" smtClean="0"/>
              <a:t>12-08-2024</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010058F9-24C7-437D-BD02-FD511B7AA416}" type="slidenum">
              <a:rPr lang="en-IN" smtClean="0"/>
              <a:t>‹#›</a:t>
            </a:fld>
            <a:endParaRPr lang="en-IN"/>
          </a:p>
        </p:txBody>
      </p:sp>
    </p:spTree>
    <p:extLst>
      <p:ext uri="{BB962C8B-B14F-4D97-AF65-F5344CB8AC3E}">
        <p14:creationId xmlns:p14="http://schemas.microsoft.com/office/powerpoint/2010/main" val="15130883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F38E91A-9AFD-4936-810B-7658876528C3}" type="datetimeFigureOut">
              <a:rPr lang="en-IN" smtClean="0"/>
              <a:t>12-08-2024</a:t>
            </a:fld>
            <a:endParaRPr lang="en-I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10058F9-24C7-437D-BD02-FD511B7AA416}" type="slidenum">
              <a:rPr lang="en-IN" smtClean="0"/>
              <a:t>‹#›</a:t>
            </a:fld>
            <a:endParaRPr lang="en-IN"/>
          </a:p>
        </p:txBody>
      </p:sp>
    </p:spTree>
    <p:extLst>
      <p:ext uri="{BB962C8B-B14F-4D97-AF65-F5344CB8AC3E}">
        <p14:creationId xmlns:p14="http://schemas.microsoft.com/office/powerpoint/2010/main" val="23663182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7504" y="-171400"/>
            <a:ext cx="8928992" cy="1800200"/>
          </a:xfrm>
        </p:spPr>
        <p:txBody>
          <a:bodyPr>
            <a:normAutofit fontScale="90000"/>
          </a:bodyPr>
          <a:lstStyle/>
          <a:p>
            <a:r>
              <a:rPr lang="en-IN" sz="7300" dirty="0">
                <a:solidFill>
                  <a:srgbClr val="C00000"/>
                </a:solidFill>
                <a:latin typeface="Cooper Black" pitchFamily="18" charset="0"/>
              </a:rPr>
              <a:t>VIDYANJALI 2.0</a:t>
            </a:r>
            <a:br>
              <a:rPr lang="en-IN" sz="6700" dirty="0">
                <a:solidFill>
                  <a:srgbClr val="C00000"/>
                </a:solidFill>
                <a:latin typeface="Cooper Black" pitchFamily="18" charset="0"/>
              </a:rPr>
            </a:br>
            <a:r>
              <a:rPr lang="en-IN" sz="4000" dirty="0">
                <a:solidFill>
                  <a:srgbClr val="7030A0"/>
                </a:solidFill>
                <a:latin typeface="Tw Cen MT Condensed Extra Bold" pitchFamily="34" charset="0"/>
                <a:ea typeface="Microsoft YaHei Light" pitchFamily="34" charset="-122"/>
              </a:rPr>
              <a:t>(vidyanjali.education.gov.in)</a:t>
            </a:r>
          </a:p>
        </p:txBody>
      </p:sp>
      <p:sp>
        <p:nvSpPr>
          <p:cNvPr id="3" name="Subtitle 2"/>
          <p:cNvSpPr>
            <a:spLocks noGrp="1"/>
          </p:cNvSpPr>
          <p:nvPr>
            <p:ph type="subTitle" idx="1"/>
          </p:nvPr>
        </p:nvSpPr>
        <p:spPr/>
        <p:txBody>
          <a:bodyPr/>
          <a:lstStyle/>
          <a:p>
            <a:endParaRPr lang="en-IN"/>
          </a:p>
        </p:txBody>
      </p:sp>
      <p:pic>
        <p:nvPicPr>
          <p:cNvPr id="6" name="Picture 5">
            <a:extLst>
              <a:ext uri="{FF2B5EF4-FFF2-40B4-BE49-F238E27FC236}">
                <a16:creationId xmlns:a16="http://schemas.microsoft.com/office/drawing/2014/main" id="{06FFB6F5-0AB3-1E0D-00AB-9FC6272B7A3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628800"/>
            <a:ext cx="9144000" cy="5103147"/>
          </a:xfrm>
          <a:prstGeom prst="rect">
            <a:avLst/>
          </a:prstGeom>
        </p:spPr>
      </p:pic>
      <p:sp>
        <p:nvSpPr>
          <p:cNvPr id="9" name="TextBox 8">
            <a:extLst>
              <a:ext uri="{FF2B5EF4-FFF2-40B4-BE49-F238E27FC236}">
                <a16:creationId xmlns:a16="http://schemas.microsoft.com/office/drawing/2014/main" id="{8197357F-1FFF-3546-5DB7-29314AAEFB14}"/>
              </a:ext>
            </a:extLst>
          </p:cNvPr>
          <p:cNvSpPr txBox="1"/>
          <p:nvPr/>
        </p:nvSpPr>
        <p:spPr>
          <a:xfrm>
            <a:off x="2699792" y="2780928"/>
            <a:ext cx="4824536" cy="830997"/>
          </a:xfrm>
          <a:prstGeom prst="rect">
            <a:avLst/>
          </a:prstGeom>
          <a:noFill/>
        </p:spPr>
        <p:txBody>
          <a:bodyPr wrap="square" rtlCol="0">
            <a:spAutoFit/>
          </a:bodyPr>
          <a:lstStyle/>
          <a:p>
            <a:r>
              <a:rPr lang="en-US" sz="4800" b="1" dirty="0" err="1">
                <a:solidFill>
                  <a:srgbClr val="FFFF00"/>
                </a:solidFill>
                <a:latin typeface="VNT Times" panose="020B0603050302020204" pitchFamily="34" charset="0"/>
              </a:rPr>
              <a:t>Sikul</a:t>
            </a:r>
            <a:r>
              <a:rPr lang="en-US" sz="4800" b="1" dirty="0">
                <a:solidFill>
                  <a:srgbClr val="FFFF00"/>
                </a:solidFill>
                <a:latin typeface="VNT Times" panose="020B0603050302020204" pitchFamily="34" charset="0"/>
              </a:rPr>
              <a:t> </a:t>
            </a:r>
            <a:r>
              <a:rPr lang="en-US" sz="4800" b="1" dirty="0" err="1">
                <a:solidFill>
                  <a:srgbClr val="FFFF00"/>
                </a:solidFill>
                <a:latin typeface="VNT Times" panose="020B0603050302020204" pitchFamily="34" charset="0"/>
              </a:rPr>
              <a:t>K^ichhan</a:t>
            </a:r>
            <a:endParaRPr lang="en-IN" sz="4800" b="1" dirty="0">
              <a:solidFill>
                <a:srgbClr val="FFFF00"/>
              </a:solidFill>
              <a:latin typeface="VNT Times" panose="020B0603050302020204" pitchFamily="34" charset="0"/>
            </a:endParaRPr>
          </a:p>
        </p:txBody>
      </p:sp>
    </p:spTree>
    <p:extLst>
      <p:ext uri="{BB962C8B-B14F-4D97-AF65-F5344CB8AC3E}">
        <p14:creationId xmlns:p14="http://schemas.microsoft.com/office/powerpoint/2010/main" val="23459649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80728"/>
          </a:xfrm>
        </p:spPr>
        <p:txBody>
          <a:bodyPr>
            <a:normAutofit/>
          </a:bodyPr>
          <a:lstStyle/>
          <a:p>
            <a:r>
              <a:rPr lang="en-US" b="1" dirty="0">
                <a:solidFill>
                  <a:srgbClr val="C00000"/>
                </a:solidFill>
              </a:rPr>
              <a:t>Generic Level Services/Activities</a:t>
            </a:r>
            <a:endParaRPr lang="en-IN" b="1" dirty="0">
              <a:solidFill>
                <a:srgbClr val="C00000"/>
              </a:solidFill>
            </a:endParaRPr>
          </a:p>
        </p:txBody>
      </p:sp>
      <p:sp>
        <p:nvSpPr>
          <p:cNvPr id="3" name="Content Placeholder 2"/>
          <p:cNvSpPr>
            <a:spLocks noGrp="1"/>
          </p:cNvSpPr>
          <p:nvPr>
            <p:ph idx="1"/>
          </p:nvPr>
        </p:nvSpPr>
        <p:spPr>
          <a:xfrm>
            <a:off x="539552" y="1307901"/>
            <a:ext cx="8229600" cy="5505475"/>
          </a:xfrm>
        </p:spPr>
        <p:txBody>
          <a:bodyPr>
            <a:normAutofit lnSpcReduction="10000"/>
          </a:bodyPr>
          <a:lstStyle/>
          <a:p>
            <a:r>
              <a:rPr lang="en-US" dirty="0"/>
              <a:t>Subject Assistance</a:t>
            </a:r>
          </a:p>
          <a:p>
            <a:r>
              <a:rPr lang="en-US" dirty="0"/>
              <a:t>Teaching Art/Craft, Yoga/Sports</a:t>
            </a:r>
          </a:p>
          <a:p>
            <a:r>
              <a:rPr lang="en-US" dirty="0"/>
              <a:t>Teaching Languages, Vocational skill</a:t>
            </a:r>
          </a:p>
          <a:p>
            <a:r>
              <a:rPr lang="en-US" dirty="0"/>
              <a:t>Assistance for </a:t>
            </a:r>
            <a:r>
              <a:rPr lang="en-US" dirty="0" err="1"/>
              <a:t>Divyang</a:t>
            </a:r>
            <a:r>
              <a:rPr lang="en-US" dirty="0"/>
              <a:t> students</a:t>
            </a:r>
          </a:p>
          <a:p>
            <a:r>
              <a:rPr lang="en-US" dirty="0"/>
              <a:t>Adult Education</a:t>
            </a:r>
          </a:p>
          <a:p>
            <a:r>
              <a:rPr lang="en-US" dirty="0"/>
              <a:t>Preparing Story Books with Children</a:t>
            </a:r>
          </a:p>
          <a:p>
            <a:r>
              <a:rPr lang="en-US" dirty="0"/>
              <a:t>Mentoring students for career counselling and gifted/talented children</a:t>
            </a:r>
          </a:p>
          <a:p>
            <a:r>
              <a:rPr lang="en-US" dirty="0"/>
              <a:t>Support for preparation for Entrance Examination and competitions</a:t>
            </a:r>
          </a:p>
          <a:p>
            <a:endParaRPr lang="en-IN" dirty="0"/>
          </a:p>
        </p:txBody>
      </p:sp>
    </p:spTree>
    <p:extLst>
      <p:ext uri="{BB962C8B-B14F-4D97-AF65-F5344CB8AC3E}">
        <p14:creationId xmlns:p14="http://schemas.microsoft.com/office/powerpoint/2010/main" val="30439635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24744"/>
          </a:xfrm>
        </p:spPr>
        <p:txBody>
          <a:bodyPr>
            <a:normAutofit/>
          </a:bodyPr>
          <a:lstStyle/>
          <a:p>
            <a:r>
              <a:rPr lang="en-US" sz="4800" b="1" dirty="0">
                <a:solidFill>
                  <a:srgbClr val="C00000"/>
                </a:solidFill>
              </a:rPr>
              <a:t>Sponsorship services/activities</a:t>
            </a:r>
            <a:endParaRPr lang="en-IN" sz="4800" b="1" dirty="0">
              <a:solidFill>
                <a:srgbClr val="C00000"/>
              </a:solidFill>
            </a:endParaRPr>
          </a:p>
        </p:txBody>
      </p:sp>
      <p:sp>
        <p:nvSpPr>
          <p:cNvPr id="3" name="Content Placeholder 2"/>
          <p:cNvSpPr>
            <a:spLocks noGrp="1"/>
          </p:cNvSpPr>
          <p:nvPr>
            <p:ph idx="1"/>
          </p:nvPr>
        </p:nvSpPr>
        <p:spPr>
          <a:xfrm>
            <a:off x="457200" y="980728"/>
            <a:ext cx="8229600" cy="5832648"/>
          </a:xfrm>
        </p:spPr>
        <p:txBody>
          <a:bodyPr>
            <a:normAutofit fontScale="25000" lnSpcReduction="20000"/>
          </a:bodyPr>
          <a:lstStyle/>
          <a:p>
            <a:endParaRPr lang="en-US" dirty="0"/>
          </a:p>
          <a:p>
            <a:r>
              <a:rPr lang="en-US" sz="14400" dirty="0"/>
              <a:t>Sponsoring Trained </a:t>
            </a:r>
            <a:r>
              <a:rPr lang="en-US" sz="14400" dirty="0" err="1"/>
              <a:t>Counsellors</a:t>
            </a:r>
            <a:r>
              <a:rPr lang="en-US" sz="14400" dirty="0"/>
              <a:t> and Special Educators</a:t>
            </a:r>
          </a:p>
          <a:p>
            <a:r>
              <a:rPr lang="en-US" sz="14400" dirty="0"/>
              <a:t>Sponsoring Trained </a:t>
            </a:r>
            <a:r>
              <a:rPr lang="en-US" sz="14400" dirty="0" err="1"/>
              <a:t>Counsellors</a:t>
            </a:r>
            <a:r>
              <a:rPr lang="en-US" sz="14400" dirty="0"/>
              <a:t> for Physiological Support, Mental Health and Wellbeing</a:t>
            </a:r>
          </a:p>
          <a:p>
            <a:r>
              <a:rPr lang="en-US" sz="14400" dirty="0"/>
              <a:t>Special Classes by Experts</a:t>
            </a:r>
          </a:p>
          <a:p>
            <a:r>
              <a:rPr lang="en-US" sz="14400" dirty="0"/>
              <a:t>Sponsoring Medical Camps by Doctors</a:t>
            </a:r>
          </a:p>
          <a:p>
            <a:r>
              <a:rPr lang="en-US" sz="14400" dirty="0"/>
              <a:t>Sponsoring for Participation in Sports and Cultural Events</a:t>
            </a:r>
          </a:p>
          <a:p>
            <a:r>
              <a:rPr lang="en-US" sz="14400" dirty="0"/>
              <a:t>Sponsoring for Health and Cleanliness Resources</a:t>
            </a:r>
            <a:endParaRPr lang="en-IN" sz="14400" dirty="0"/>
          </a:p>
        </p:txBody>
      </p:sp>
    </p:spTree>
    <p:extLst>
      <p:ext uri="{BB962C8B-B14F-4D97-AF65-F5344CB8AC3E}">
        <p14:creationId xmlns:p14="http://schemas.microsoft.com/office/powerpoint/2010/main" val="23637837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24744"/>
          </a:xfrm>
        </p:spPr>
        <p:txBody>
          <a:bodyPr>
            <a:normAutofit fontScale="90000"/>
          </a:bodyPr>
          <a:lstStyle/>
          <a:p>
            <a:r>
              <a:rPr lang="en-US" b="1" dirty="0">
                <a:solidFill>
                  <a:srgbClr val="C00000"/>
                </a:solidFill>
              </a:rPr>
              <a:t>Sponsorship services/activities cont.</a:t>
            </a:r>
            <a:endParaRPr lang="en-IN" dirty="0"/>
          </a:p>
        </p:txBody>
      </p:sp>
      <p:sp>
        <p:nvSpPr>
          <p:cNvPr id="3" name="Content Placeholder 2"/>
          <p:cNvSpPr>
            <a:spLocks noGrp="1"/>
          </p:cNvSpPr>
          <p:nvPr>
            <p:ph idx="1"/>
          </p:nvPr>
        </p:nvSpPr>
        <p:spPr>
          <a:xfrm>
            <a:off x="457200" y="1052736"/>
            <a:ext cx="8229600" cy="5544616"/>
          </a:xfrm>
        </p:spPr>
        <p:txBody>
          <a:bodyPr>
            <a:normAutofit/>
          </a:bodyPr>
          <a:lstStyle/>
          <a:p>
            <a:r>
              <a:rPr lang="en-US" sz="3600" dirty="0"/>
              <a:t>Sponsoring Additional Manpower for Housekeeping for at least One Academic Session</a:t>
            </a:r>
          </a:p>
          <a:p>
            <a:r>
              <a:rPr lang="en-US" sz="3600" dirty="0"/>
              <a:t>Sponsoring Special Remedial Classes for Students by qualified teachers</a:t>
            </a:r>
          </a:p>
          <a:p>
            <a:r>
              <a:rPr lang="en-US" sz="3600" dirty="0"/>
              <a:t>Sponsoring CWSN Identification Camps</a:t>
            </a:r>
          </a:p>
          <a:p>
            <a:r>
              <a:rPr lang="en-US" sz="3600" dirty="0"/>
              <a:t>Sponsoring Self </a:t>
            </a:r>
            <a:r>
              <a:rPr lang="en-US" sz="3600" dirty="0" err="1"/>
              <a:t>Defence</a:t>
            </a:r>
            <a:r>
              <a:rPr lang="en-US" sz="3600" dirty="0"/>
              <a:t> Training for Girls</a:t>
            </a:r>
          </a:p>
          <a:p>
            <a:r>
              <a:rPr lang="en-US" sz="3600" dirty="0"/>
              <a:t>Sponsoring School Nutrition Garden</a:t>
            </a:r>
            <a:endParaRPr lang="en-IN" sz="3600" dirty="0"/>
          </a:p>
        </p:txBody>
      </p:sp>
    </p:spTree>
    <p:extLst>
      <p:ext uri="{BB962C8B-B14F-4D97-AF65-F5344CB8AC3E}">
        <p14:creationId xmlns:p14="http://schemas.microsoft.com/office/powerpoint/2010/main" val="342779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IN" sz="3600" dirty="0">
                <a:solidFill>
                  <a:srgbClr val="C00000"/>
                </a:solidFill>
                <a:latin typeface="Arial Black" pitchFamily="34" charset="0"/>
              </a:rPr>
              <a:t>ASSETS/MATERIAL/EQUIPMENT ACTIVITY</a:t>
            </a:r>
          </a:p>
        </p:txBody>
      </p:sp>
      <p:sp>
        <p:nvSpPr>
          <p:cNvPr id="3" name="Content Placeholder 2"/>
          <p:cNvSpPr>
            <a:spLocks noGrp="1"/>
          </p:cNvSpPr>
          <p:nvPr>
            <p:ph idx="1"/>
          </p:nvPr>
        </p:nvSpPr>
        <p:spPr/>
        <p:txBody>
          <a:bodyPr>
            <a:normAutofit lnSpcReduction="10000"/>
          </a:bodyPr>
          <a:lstStyle/>
          <a:p>
            <a:pPr algn="just"/>
            <a:r>
              <a:rPr lang="en-IN" dirty="0">
                <a:latin typeface="Times New Roman" pitchFamily="18" charset="0"/>
                <a:cs typeface="Times New Roman" pitchFamily="18" charset="0"/>
              </a:rPr>
              <a:t>It means any physical item(s) which the volunteer may offer to provide to the school like basic civil infrastructure, basic electrical infrastructure, classroom support materials and equipment, digital infrastructure, equipment for extra-curricular activities, teaching aids, maintenance &amp; repairs, office stationery /furniture etc. The volunteers can make partial or complete contribution to a school. </a:t>
            </a:r>
            <a:r>
              <a:rPr lang="en-IN" b="1" u="sng" dirty="0">
                <a:solidFill>
                  <a:srgbClr val="002060"/>
                </a:solidFill>
                <a:latin typeface="Times New Roman" pitchFamily="18" charset="0"/>
                <a:cs typeface="Times New Roman" pitchFamily="18" charset="0"/>
              </a:rPr>
              <a:t>Monetary support are not allowed.</a:t>
            </a:r>
          </a:p>
        </p:txBody>
      </p:sp>
    </p:spTree>
    <p:extLst>
      <p:ext uri="{BB962C8B-B14F-4D97-AF65-F5344CB8AC3E}">
        <p14:creationId xmlns:p14="http://schemas.microsoft.com/office/powerpoint/2010/main" val="30295494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6632"/>
            <a:ext cx="8229600" cy="1080120"/>
          </a:xfrm>
        </p:spPr>
        <p:txBody>
          <a:bodyPr>
            <a:normAutofit/>
          </a:bodyPr>
          <a:lstStyle/>
          <a:p>
            <a:r>
              <a:rPr lang="en-US" sz="4800" b="1" dirty="0">
                <a:solidFill>
                  <a:srgbClr val="C00000"/>
                </a:solidFill>
              </a:rPr>
              <a:t>Basic Civil Infrastructure :</a:t>
            </a:r>
            <a:endParaRPr lang="en-IN" sz="4800" b="1" dirty="0">
              <a:solidFill>
                <a:srgbClr val="C00000"/>
              </a:solidFill>
            </a:endParaRPr>
          </a:p>
        </p:txBody>
      </p:sp>
      <p:sp>
        <p:nvSpPr>
          <p:cNvPr id="3" name="Content Placeholder 2"/>
          <p:cNvSpPr>
            <a:spLocks noGrp="1"/>
          </p:cNvSpPr>
          <p:nvPr>
            <p:ph idx="1"/>
          </p:nvPr>
        </p:nvSpPr>
        <p:spPr>
          <a:xfrm>
            <a:off x="457200" y="1340768"/>
            <a:ext cx="8229600" cy="5400600"/>
          </a:xfrm>
        </p:spPr>
        <p:txBody>
          <a:bodyPr>
            <a:normAutofit fontScale="92500" lnSpcReduction="20000"/>
          </a:bodyPr>
          <a:lstStyle/>
          <a:p>
            <a:r>
              <a:rPr lang="en-US" sz="3900" dirty="0"/>
              <a:t>Additional Classroom</a:t>
            </a:r>
          </a:p>
          <a:p>
            <a:r>
              <a:rPr lang="en-US" sz="3900" dirty="0"/>
              <a:t>Toilets for students and staffs</a:t>
            </a:r>
          </a:p>
          <a:p>
            <a:r>
              <a:rPr lang="en-US" sz="3900" dirty="0"/>
              <a:t>Drinking Water Facility</a:t>
            </a:r>
          </a:p>
          <a:p>
            <a:r>
              <a:rPr lang="en-US" sz="3900" dirty="0"/>
              <a:t>Art &amp; Craft Rooms</a:t>
            </a:r>
          </a:p>
          <a:p>
            <a:r>
              <a:rPr lang="en-US" sz="3900" dirty="0"/>
              <a:t>Staff Room </a:t>
            </a:r>
          </a:p>
          <a:p>
            <a:r>
              <a:rPr lang="en-US" sz="3900" dirty="0"/>
              <a:t>ICT Lab, Science Lab, Vocational Lab</a:t>
            </a:r>
          </a:p>
          <a:p>
            <a:r>
              <a:rPr lang="en-US" sz="3900" dirty="0"/>
              <a:t>Smart Classroom</a:t>
            </a:r>
          </a:p>
          <a:p>
            <a:r>
              <a:rPr lang="en-US" sz="3900" dirty="0"/>
              <a:t>Boundary Wall</a:t>
            </a:r>
          </a:p>
          <a:p>
            <a:r>
              <a:rPr lang="en-US" sz="3900" dirty="0"/>
              <a:t>Gate</a:t>
            </a:r>
          </a:p>
          <a:p>
            <a:endParaRPr lang="en-IN" dirty="0"/>
          </a:p>
        </p:txBody>
      </p:sp>
    </p:spTree>
    <p:extLst>
      <p:ext uri="{BB962C8B-B14F-4D97-AF65-F5344CB8AC3E}">
        <p14:creationId xmlns:p14="http://schemas.microsoft.com/office/powerpoint/2010/main" val="38502277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052736"/>
          </a:xfrm>
        </p:spPr>
        <p:txBody>
          <a:bodyPr>
            <a:normAutofit/>
          </a:bodyPr>
          <a:lstStyle/>
          <a:p>
            <a:r>
              <a:rPr lang="en-US" sz="4800" b="1" dirty="0">
                <a:solidFill>
                  <a:srgbClr val="C00000"/>
                </a:solidFill>
              </a:rPr>
              <a:t>Basic Civil Infrastructure cont.</a:t>
            </a:r>
            <a:endParaRPr lang="en-IN" sz="4800" dirty="0"/>
          </a:p>
        </p:txBody>
      </p:sp>
      <p:sp>
        <p:nvSpPr>
          <p:cNvPr id="3" name="Content Placeholder 2"/>
          <p:cNvSpPr>
            <a:spLocks noGrp="1"/>
          </p:cNvSpPr>
          <p:nvPr>
            <p:ph idx="1"/>
          </p:nvPr>
        </p:nvSpPr>
        <p:spPr>
          <a:xfrm>
            <a:off x="457200" y="1196752"/>
            <a:ext cx="8229600" cy="5472608"/>
          </a:xfrm>
        </p:spPr>
        <p:txBody>
          <a:bodyPr>
            <a:normAutofit/>
          </a:bodyPr>
          <a:lstStyle/>
          <a:p>
            <a:r>
              <a:rPr lang="en-US" sz="3600" dirty="0"/>
              <a:t>Overhead Water Tank</a:t>
            </a:r>
          </a:p>
          <a:p>
            <a:r>
              <a:rPr lang="en-US" sz="3600" dirty="0"/>
              <a:t>Playground with Equipment</a:t>
            </a:r>
          </a:p>
          <a:p>
            <a:r>
              <a:rPr lang="en-US" sz="3600" dirty="0"/>
              <a:t>Ramps/Barrier Free Access</a:t>
            </a:r>
          </a:p>
          <a:p>
            <a:r>
              <a:rPr lang="en-US" sz="3600" dirty="0"/>
              <a:t>Library (Room, Books, Furniture </a:t>
            </a:r>
            <a:r>
              <a:rPr lang="en-US" sz="3600" dirty="0" err="1"/>
              <a:t>etc</a:t>
            </a:r>
            <a:r>
              <a:rPr lang="en-US" sz="3600" dirty="0"/>
              <a:t>)</a:t>
            </a:r>
          </a:p>
          <a:p>
            <a:r>
              <a:rPr lang="en-US" sz="3600" dirty="0"/>
              <a:t>Modern Kitchen and dining facilities</a:t>
            </a:r>
          </a:p>
          <a:p>
            <a:r>
              <a:rPr lang="en-US" sz="3600" dirty="0"/>
              <a:t>Residential Hostels for Students</a:t>
            </a:r>
          </a:p>
          <a:p>
            <a:r>
              <a:rPr lang="en-US" sz="3600" dirty="0"/>
              <a:t>Residential Quarters for Teachers</a:t>
            </a:r>
          </a:p>
          <a:p>
            <a:r>
              <a:rPr lang="en-US" sz="3600" dirty="0"/>
              <a:t>Rain Water Harvesting Structures</a:t>
            </a:r>
            <a:endParaRPr lang="en-IN" sz="3600" dirty="0"/>
          </a:p>
        </p:txBody>
      </p:sp>
    </p:spTree>
    <p:extLst>
      <p:ext uri="{BB962C8B-B14F-4D97-AF65-F5344CB8AC3E}">
        <p14:creationId xmlns:p14="http://schemas.microsoft.com/office/powerpoint/2010/main" val="13462082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44016"/>
            <a:ext cx="8229600" cy="1052736"/>
          </a:xfrm>
        </p:spPr>
        <p:txBody>
          <a:bodyPr>
            <a:normAutofit/>
          </a:bodyPr>
          <a:lstStyle/>
          <a:p>
            <a:r>
              <a:rPr lang="en-US" sz="4800" b="1" dirty="0">
                <a:solidFill>
                  <a:srgbClr val="C00000"/>
                </a:solidFill>
              </a:rPr>
              <a:t>Basic Electrical Infrastructure</a:t>
            </a:r>
            <a:endParaRPr lang="en-IN" sz="4800" b="1" dirty="0">
              <a:solidFill>
                <a:srgbClr val="C00000"/>
              </a:solidFill>
            </a:endParaRPr>
          </a:p>
        </p:txBody>
      </p:sp>
      <p:sp>
        <p:nvSpPr>
          <p:cNvPr id="3" name="Content Placeholder 2"/>
          <p:cNvSpPr>
            <a:spLocks noGrp="1"/>
          </p:cNvSpPr>
          <p:nvPr>
            <p:ph idx="1"/>
          </p:nvPr>
        </p:nvSpPr>
        <p:spPr>
          <a:xfrm>
            <a:off x="457200" y="1484784"/>
            <a:ext cx="8229600" cy="5544616"/>
          </a:xfrm>
        </p:spPr>
        <p:txBody>
          <a:bodyPr>
            <a:normAutofit/>
          </a:bodyPr>
          <a:lstStyle/>
          <a:p>
            <a:r>
              <a:rPr lang="en-US" sz="3600" dirty="0"/>
              <a:t>Ceiling Fans</a:t>
            </a:r>
          </a:p>
          <a:p>
            <a:r>
              <a:rPr lang="en-US" sz="3600" dirty="0"/>
              <a:t>Tube Lights with Fitting for Common Areas and Classrooms</a:t>
            </a:r>
          </a:p>
          <a:p>
            <a:r>
              <a:rPr lang="en-US" sz="3600" dirty="0"/>
              <a:t>Exhaust fan for Kitchen/Toilets</a:t>
            </a:r>
          </a:p>
          <a:p>
            <a:r>
              <a:rPr lang="en-US" sz="3600" dirty="0"/>
              <a:t>Solar Panel/Energy Efficient Electrical Equipment</a:t>
            </a:r>
          </a:p>
          <a:p>
            <a:r>
              <a:rPr lang="en-US" sz="3600" dirty="0"/>
              <a:t>Generator/Inverter Sets</a:t>
            </a:r>
          </a:p>
          <a:p>
            <a:r>
              <a:rPr lang="en-US" sz="3600" dirty="0"/>
              <a:t>Cooking equipment</a:t>
            </a:r>
            <a:endParaRPr lang="en-IN" sz="3600" dirty="0"/>
          </a:p>
        </p:txBody>
      </p:sp>
    </p:spTree>
    <p:extLst>
      <p:ext uri="{BB962C8B-B14F-4D97-AF65-F5344CB8AC3E}">
        <p14:creationId xmlns:p14="http://schemas.microsoft.com/office/powerpoint/2010/main" val="25770703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44016"/>
            <a:ext cx="8229600" cy="1052736"/>
          </a:xfrm>
        </p:spPr>
        <p:txBody>
          <a:bodyPr>
            <a:normAutofit/>
          </a:bodyPr>
          <a:lstStyle/>
          <a:p>
            <a:r>
              <a:rPr lang="en-US" sz="5400" b="1" dirty="0">
                <a:solidFill>
                  <a:srgbClr val="C00000"/>
                </a:solidFill>
              </a:rPr>
              <a:t>Classroom Needs</a:t>
            </a:r>
            <a:endParaRPr lang="en-IN" sz="5400" b="1" dirty="0">
              <a:solidFill>
                <a:srgbClr val="C00000"/>
              </a:solidFill>
            </a:endParaRPr>
          </a:p>
        </p:txBody>
      </p:sp>
      <p:sp>
        <p:nvSpPr>
          <p:cNvPr id="3" name="Content Placeholder 2"/>
          <p:cNvSpPr>
            <a:spLocks noGrp="1"/>
          </p:cNvSpPr>
          <p:nvPr>
            <p:ph idx="1"/>
          </p:nvPr>
        </p:nvSpPr>
        <p:spPr>
          <a:xfrm>
            <a:off x="457200" y="1700808"/>
            <a:ext cx="8229600" cy="5472608"/>
          </a:xfrm>
        </p:spPr>
        <p:txBody>
          <a:bodyPr>
            <a:normAutofit/>
          </a:bodyPr>
          <a:lstStyle/>
          <a:p>
            <a:r>
              <a:rPr lang="en-US" sz="3600" dirty="0"/>
              <a:t>White / Green Boards</a:t>
            </a:r>
          </a:p>
          <a:p>
            <a:r>
              <a:rPr lang="en-US" sz="3600" dirty="0"/>
              <a:t>Tables, Chairs, Benches</a:t>
            </a:r>
          </a:p>
          <a:p>
            <a:r>
              <a:rPr lang="en-US" sz="3600" dirty="0"/>
              <a:t>Stationary &amp; Cupboards</a:t>
            </a:r>
          </a:p>
          <a:p>
            <a:r>
              <a:rPr lang="en-US" sz="3600" dirty="0"/>
              <a:t>Braille/Large Font Text Books</a:t>
            </a:r>
          </a:p>
          <a:p>
            <a:r>
              <a:rPr lang="en-US" sz="3600" dirty="0"/>
              <a:t>Science and </a:t>
            </a:r>
            <a:r>
              <a:rPr lang="en-US" sz="3600" dirty="0" err="1"/>
              <a:t>Maths</a:t>
            </a:r>
            <a:r>
              <a:rPr lang="en-US" sz="3600" dirty="0"/>
              <a:t> Kits</a:t>
            </a:r>
          </a:p>
          <a:p>
            <a:r>
              <a:rPr lang="en-US" sz="3600" dirty="0"/>
              <a:t>Text Books</a:t>
            </a:r>
          </a:p>
          <a:p>
            <a:r>
              <a:rPr lang="en-US" sz="3600" dirty="0"/>
              <a:t>School Uniforms</a:t>
            </a:r>
          </a:p>
          <a:p>
            <a:endParaRPr lang="en-IN" dirty="0"/>
          </a:p>
        </p:txBody>
      </p:sp>
    </p:spTree>
    <p:extLst>
      <p:ext uri="{BB962C8B-B14F-4D97-AF65-F5344CB8AC3E}">
        <p14:creationId xmlns:p14="http://schemas.microsoft.com/office/powerpoint/2010/main" val="26600556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24744"/>
          </a:xfrm>
        </p:spPr>
        <p:txBody>
          <a:bodyPr>
            <a:normAutofit/>
          </a:bodyPr>
          <a:lstStyle/>
          <a:p>
            <a:r>
              <a:rPr lang="en-US" sz="5400" b="1" dirty="0">
                <a:solidFill>
                  <a:srgbClr val="C00000"/>
                </a:solidFill>
              </a:rPr>
              <a:t>Digital Infrastructure</a:t>
            </a:r>
            <a:endParaRPr lang="en-IN" sz="5400" b="1" dirty="0">
              <a:solidFill>
                <a:srgbClr val="C00000"/>
              </a:solidFill>
            </a:endParaRPr>
          </a:p>
        </p:txBody>
      </p:sp>
      <p:sp>
        <p:nvSpPr>
          <p:cNvPr id="3" name="Content Placeholder 2"/>
          <p:cNvSpPr>
            <a:spLocks noGrp="1"/>
          </p:cNvSpPr>
          <p:nvPr>
            <p:ph idx="1"/>
          </p:nvPr>
        </p:nvSpPr>
        <p:spPr>
          <a:xfrm>
            <a:off x="457200" y="1196752"/>
            <a:ext cx="8229600" cy="5472608"/>
          </a:xfrm>
        </p:spPr>
        <p:txBody>
          <a:bodyPr>
            <a:normAutofit lnSpcReduction="10000"/>
          </a:bodyPr>
          <a:lstStyle/>
          <a:p>
            <a:r>
              <a:rPr lang="en-US" sz="3600" dirty="0"/>
              <a:t>Desktop Computer, Laptop, Tablet</a:t>
            </a:r>
          </a:p>
          <a:p>
            <a:r>
              <a:rPr lang="en-US" sz="3600" dirty="0"/>
              <a:t>LED Projector</a:t>
            </a:r>
          </a:p>
          <a:p>
            <a:r>
              <a:rPr lang="en-US" sz="3600" dirty="0"/>
              <a:t>Interactive Whiteboard</a:t>
            </a:r>
          </a:p>
          <a:p>
            <a:r>
              <a:rPr lang="en-US" sz="3600" dirty="0"/>
              <a:t>Smart TVs/LED TVs</a:t>
            </a:r>
          </a:p>
          <a:p>
            <a:r>
              <a:rPr lang="en-US" sz="3600" dirty="0"/>
              <a:t>Printer, Laptops, UPS, Routers</a:t>
            </a:r>
          </a:p>
          <a:p>
            <a:r>
              <a:rPr lang="en-US" sz="3600" dirty="0"/>
              <a:t>Internet Connectivity and Related Equipment</a:t>
            </a:r>
          </a:p>
          <a:p>
            <a:r>
              <a:rPr lang="en-US" sz="3600" dirty="0"/>
              <a:t>Computer Accessories (Keyboard, Mouse, </a:t>
            </a:r>
            <a:r>
              <a:rPr lang="en-US" sz="3600" dirty="0" err="1"/>
              <a:t>Pendrive</a:t>
            </a:r>
            <a:r>
              <a:rPr lang="en-US" sz="3600" dirty="0"/>
              <a:t> </a:t>
            </a:r>
            <a:r>
              <a:rPr lang="en-US" dirty="0" err="1"/>
              <a:t>etc</a:t>
            </a:r>
            <a:r>
              <a:rPr lang="en-US" dirty="0"/>
              <a:t>)</a:t>
            </a:r>
            <a:endParaRPr lang="en-IN" dirty="0"/>
          </a:p>
        </p:txBody>
      </p:sp>
    </p:spTree>
    <p:extLst>
      <p:ext uri="{BB962C8B-B14F-4D97-AF65-F5344CB8AC3E}">
        <p14:creationId xmlns:p14="http://schemas.microsoft.com/office/powerpoint/2010/main" val="13142096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32048"/>
            <a:ext cx="8229600" cy="836712"/>
          </a:xfrm>
        </p:spPr>
        <p:txBody>
          <a:bodyPr>
            <a:noAutofit/>
          </a:bodyPr>
          <a:lstStyle/>
          <a:p>
            <a:r>
              <a:rPr lang="en-US" sz="5400" b="1" dirty="0">
                <a:solidFill>
                  <a:srgbClr val="C00000"/>
                </a:solidFill>
              </a:rPr>
              <a:t>Equipment for Co-Curricular &amp; Sports</a:t>
            </a:r>
            <a:endParaRPr lang="en-IN" sz="5400" b="1" dirty="0">
              <a:solidFill>
                <a:srgbClr val="C00000"/>
              </a:solidFill>
            </a:endParaRPr>
          </a:p>
        </p:txBody>
      </p:sp>
      <p:sp>
        <p:nvSpPr>
          <p:cNvPr id="3" name="Content Placeholder 2"/>
          <p:cNvSpPr>
            <a:spLocks noGrp="1"/>
          </p:cNvSpPr>
          <p:nvPr>
            <p:ph idx="1"/>
          </p:nvPr>
        </p:nvSpPr>
        <p:spPr>
          <a:xfrm>
            <a:off x="457200" y="1988840"/>
            <a:ext cx="8229600" cy="5616624"/>
          </a:xfrm>
        </p:spPr>
        <p:txBody>
          <a:bodyPr>
            <a:noAutofit/>
          </a:bodyPr>
          <a:lstStyle/>
          <a:p>
            <a:r>
              <a:rPr lang="en-US" sz="3600" dirty="0"/>
              <a:t>Badminton, Basketball Kits</a:t>
            </a:r>
          </a:p>
          <a:p>
            <a:r>
              <a:rPr lang="en-US" sz="3600" dirty="0"/>
              <a:t>Carrom Board &amp; Chess Board with Accessories</a:t>
            </a:r>
          </a:p>
          <a:p>
            <a:r>
              <a:rPr lang="en-US" sz="3600" dirty="0"/>
              <a:t>Football, Volleyball, Cricket, Hockey Kits</a:t>
            </a:r>
          </a:p>
          <a:p>
            <a:r>
              <a:rPr lang="en-US" sz="3600" dirty="0" err="1"/>
              <a:t>Fying</a:t>
            </a:r>
            <a:r>
              <a:rPr lang="en-US" sz="3600" dirty="0"/>
              <a:t> Discs/Rings</a:t>
            </a:r>
          </a:p>
          <a:p>
            <a:r>
              <a:rPr lang="en-US" sz="3600" dirty="0"/>
              <a:t>Miscellaneous in Primary Sports</a:t>
            </a:r>
          </a:p>
          <a:p>
            <a:r>
              <a:rPr lang="en-US" sz="3600" dirty="0"/>
              <a:t>Toys and Games Corner</a:t>
            </a:r>
            <a:endParaRPr lang="en-IN" sz="3600" dirty="0"/>
          </a:p>
        </p:txBody>
      </p:sp>
    </p:spTree>
    <p:extLst>
      <p:ext uri="{BB962C8B-B14F-4D97-AF65-F5344CB8AC3E}">
        <p14:creationId xmlns:p14="http://schemas.microsoft.com/office/powerpoint/2010/main" val="2889598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3760"/>
            <a:ext cx="8229600" cy="1143000"/>
          </a:xfrm>
        </p:spPr>
        <p:txBody>
          <a:bodyPr/>
          <a:lstStyle/>
          <a:p>
            <a:r>
              <a:rPr lang="en-IN" dirty="0">
                <a:solidFill>
                  <a:srgbClr val="C00000"/>
                </a:solidFill>
                <a:latin typeface="Arial Black" pitchFamily="34" charset="0"/>
              </a:rPr>
              <a:t>DEFINITION</a:t>
            </a:r>
          </a:p>
        </p:txBody>
      </p:sp>
      <p:sp>
        <p:nvSpPr>
          <p:cNvPr id="3" name="Content Placeholder 2"/>
          <p:cNvSpPr>
            <a:spLocks noGrp="1"/>
          </p:cNvSpPr>
          <p:nvPr>
            <p:ph idx="1"/>
          </p:nvPr>
        </p:nvSpPr>
        <p:spPr>
          <a:xfrm>
            <a:off x="395536" y="1124744"/>
            <a:ext cx="8229600" cy="5328592"/>
          </a:xfrm>
        </p:spPr>
        <p:txBody>
          <a:bodyPr>
            <a:normAutofit fontScale="92500" lnSpcReduction="10000"/>
          </a:bodyPr>
          <a:lstStyle/>
          <a:p>
            <a:pPr algn="just"/>
            <a:r>
              <a:rPr lang="en-IN" sz="3600" i="1" dirty="0" err="1"/>
              <a:t>Vidyanjali</a:t>
            </a:r>
            <a:r>
              <a:rPr lang="en-IN" sz="3600" i="1" dirty="0"/>
              <a:t> is an amalgamation of the words </a:t>
            </a:r>
            <a:r>
              <a:rPr lang="en-IN" sz="3600" b="1" i="1" dirty="0">
                <a:solidFill>
                  <a:srgbClr val="00B050"/>
                </a:solidFill>
              </a:rPr>
              <a:t>Vidya</a:t>
            </a:r>
            <a:r>
              <a:rPr lang="en-IN" sz="3600" i="1" dirty="0"/>
              <a:t> meaning </a:t>
            </a:r>
            <a:r>
              <a:rPr lang="en-IN" sz="3600" b="1" i="1" dirty="0">
                <a:solidFill>
                  <a:srgbClr val="002060"/>
                </a:solidFill>
              </a:rPr>
              <a:t>"correct knowledge“</a:t>
            </a:r>
            <a:r>
              <a:rPr lang="en-IN" sz="3600" i="1" dirty="0"/>
              <a:t> and </a:t>
            </a:r>
            <a:r>
              <a:rPr lang="en-IN" sz="3600" b="1" i="1" dirty="0">
                <a:solidFill>
                  <a:srgbClr val="00B050"/>
                </a:solidFill>
              </a:rPr>
              <a:t>Anjali</a:t>
            </a:r>
            <a:r>
              <a:rPr lang="en-IN" sz="3600" i="1" dirty="0"/>
              <a:t> meaning </a:t>
            </a:r>
            <a:r>
              <a:rPr lang="en-IN" sz="3600" b="1" i="1" dirty="0">
                <a:solidFill>
                  <a:srgbClr val="002060"/>
                </a:solidFill>
              </a:rPr>
              <a:t>“an offering with both hands”</a:t>
            </a:r>
            <a:r>
              <a:rPr lang="en-IN" sz="3600" i="1" dirty="0"/>
              <a:t> in Sanskrit language.</a:t>
            </a:r>
          </a:p>
          <a:p>
            <a:pPr algn="just"/>
            <a:r>
              <a:rPr lang="en-US" sz="3600" i="1" dirty="0" err="1"/>
              <a:t>Vidyanjali</a:t>
            </a:r>
            <a:r>
              <a:rPr lang="en-US" sz="3600" i="1" dirty="0"/>
              <a:t> launched on 16</a:t>
            </a:r>
            <a:r>
              <a:rPr lang="en-US" sz="3600" i="1" baseline="30000" dirty="0"/>
              <a:t>th</a:t>
            </a:r>
            <a:r>
              <a:rPr lang="en-US" sz="3600" i="1" dirty="0"/>
              <a:t> June 2016 for Class I-VIII under SSA for 19 states and 2 UT.    	</a:t>
            </a:r>
            <a:r>
              <a:rPr lang="en-US" sz="3600" i="1" dirty="0" err="1"/>
              <a:t>Vidyanjali</a:t>
            </a:r>
            <a:r>
              <a:rPr lang="en-US" sz="3600" i="1" dirty="0"/>
              <a:t> 2.0 </a:t>
            </a:r>
            <a:r>
              <a:rPr lang="en-US" sz="3600" i="1" dirty="0" err="1"/>
              <a:t>programme</a:t>
            </a:r>
            <a:r>
              <a:rPr lang="en-US" sz="3600" i="1" dirty="0"/>
              <a:t> is launched by </a:t>
            </a:r>
            <a:r>
              <a:rPr lang="en-US" sz="3600" i="1" dirty="0" err="1"/>
              <a:t>Shri.Narendra</a:t>
            </a:r>
            <a:r>
              <a:rPr lang="en-US" sz="3600" i="1" dirty="0"/>
              <a:t> Modi, Hon’ble Prime Minister of India on 7</a:t>
            </a:r>
            <a:r>
              <a:rPr lang="en-US" sz="3600" i="1" baseline="30000" dirty="0"/>
              <a:t>th</a:t>
            </a:r>
            <a:r>
              <a:rPr lang="en-US" sz="3600" i="1" dirty="0"/>
              <a:t> Sept. 2021</a:t>
            </a:r>
          </a:p>
          <a:p>
            <a:pPr algn="just"/>
            <a:r>
              <a:rPr lang="en-US" sz="3600" i="1" dirty="0"/>
              <a:t>In Mizoram, </a:t>
            </a:r>
            <a:r>
              <a:rPr lang="en-US" sz="3600" i="1" dirty="0" err="1"/>
              <a:t>Vidyanjali</a:t>
            </a:r>
            <a:r>
              <a:rPr lang="en-US" sz="3600" i="1" dirty="0"/>
              <a:t> </a:t>
            </a:r>
            <a:r>
              <a:rPr lang="en-US" sz="3600" i="1" dirty="0" err="1"/>
              <a:t>programme</a:t>
            </a:r>
            <a:r>
              <a:rPr lang="en-US" sz="3600" i="1" dirty="0"/>
              <a:t> was started from December 2021</a:t>
            </a:r>
            <a:endParaRPr lang="en-IN" sz="3600" i="1" dirty="0"/>
          </a:p>
          <a:p>
            <a:endParaRPr lang="en-IN" sz="3600" dirty="0"/>
          </a:p>
        </p:txBody>
      </p:sp>
    </p:spTree>
    <p:extLst>
      <p:ext uri="{BB962C8B-B14F-4D97-AF65-F5344CB8AC3E}">
        <p14:creationId xmlns:p14="http://schemas.microsoft.com/office/powerpoint/2010/main" val="35406652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uiExpand="1"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36712"/>
          </a:xfrm>
        </p:spPr>
        <p:txBody>
          <a:bodyPr>
            <a:noAutofit/>
          </a:bodyPr>
          <a:lstStyle/>
          <a:p>
            <a:r>
              <a:rPr lang="en-US" sz="6000" b="1" dirty="0">
                <a:solidFill>
                  <a:srgbClr val="C00000"/>
                </a:solidFill>
              </a:rPr>
              <a:t>Health and Safety Aids</a:t>
            </a:r>
            <a:endParaRPr lang="en-IN" sz="6000" b="1" dirty="0">
              <a:solidFill>
                <a:srgbClr val="C00000"/>
              </a:solidFill>
            </a:endParaRPr>
          </a:p>
        </p:txBody>
      </p:sp>
      <p:sp>
        <p:nvSpPr>
          <p:cNvPr id="3" name="Content Placeholder 2"/>
          <p:cNvSpPr>
            <a:spLocks noGrp="1"/>
          </p:cNvSpPr>
          <p:nvPr>
            <p:ph idx="1"/>
          </p:nvPr>
        </p:nvSpPr>
        <p:spPr>
          <a:xfrm>
            <a:off x="457200" y="836712"/>
            <a:ext cx="8229600" cy="5760640"/>
          </a:xfrm>
        </p:spPr>
        <p:txBody>
          <a:bodyPr>
            <a:noAutofit/>
          </a:bodyPr>
          <a:lstStyle/>
          <a:p>
            <a:r>
              <a:rPr lang="en-US" dirty="0"/>
              <a:t>First Aid Kit</a:t>
            </a:r>
          </a:p>
          <a:p>
            <a:r>
              <a:rPr lang="en-US" dirty="0"/>
              <a:t>Water Purifier</a:t>
            </a:r>
          </a:p>
          <a:p>
            <a:r>
              <a:rPr lang="en-US" dirty="0"/>
              <a:t>Disinfectants &amp; Sanitizers</a:t>
            </a:r>
          </a:p>
          <a:p>
            <a:r>
              <a:rPr lang="en-US" dirty="0"/>
              <a:t>Marks</a:t>
            </a:r>
          </a:p>
          <a:p>
            <a:r>
              <a:rPr lang="en-US" dirty="0"/>
              <a:t>Infrared Thermometer</a:t>
            </a:r>
          </a:p>
          <a:p>
            <a:r>
              <a:rPr lang="en-US" dirty="0"/>
              <a:t>Hand Wash Facilities</a:t>
            </a:r>
          </a:p>
          <a:p>
            <a:r>
              <a:rPr lang="en-US" dirty="0"/>
              <a:t>Hearing Aids</a:t>
            </a:r>
          </a:p>
          <a:p>
            <a:r>
              <a:rPr lang="en-US" dirty="0"/>
              <a:t>Wheelchair</a:t>
            </a:r>
          </a:p>
          <a:p>
            <a:r>
              <a:rPr lang="en-US" dirty="0"/>
              <a:t>Sanitary Pad Vending Machines</a:t>
            </a:r>
          </a:p>
          <a:p>
            <a:r>
              <a:rPr lang="en-US" dirty="0"/>
              <a:t>Fire Extinguisher</a:t>
            </a:r>
            <a:endParaRPr lang="en-IN" dirty="0"/>
          </a:p>
        </p:txBody>
      </p:sp>
    </p:spTree>
    <p:extLst>
      <p:ext uri="{BB962C8B-B14F-4D97-AF65-F5344CB8AC3E}">
        <p14:creationId xmlns:p14="http://schemas.microsoft.com/office/powerpoint/2010/main" val="19787459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4624"/>
            <a:ext cx="8229600" cy="1373014"/>
          </a:xfrm>
        </p:spPr>
        <p:txBody>
          <a:bodyPr>
            <a:noAutofit/>
          </a:bodyPr>
          <a:lstStyle/>
          <a:p>
            <a:r>
              <a:rPr lang="en-US" sz="4800" b="1" dirty="0">
                <a:solidFill>
                  <a:srgbClr val="C00000"/>
                </a:solidFill>
              </a:rPr>
              <a:t>Tool Kits and Miscellaneous Equipment</a:t>
            </a:r>
            <a:endParaRPr lang="en-IN" sz="4800" b="1" dirty="0">
              <a:solidFill>
                <a:srgbClr val="C00000"/>
              </a:solidFill>
            </a:endParaRPr>
          </a:p>
        </p:txBody>
      </p:sp>
      <p:sp>
        <p:nvSpPr>
          <p:cNvPr id="3" name="Content Placeholder 2"/>
          <p:cNvSpPr>
            <a:spLocks noGrp="1"/>
          </p:cNvSpPr>
          <p:nvPr>
            <p:ph idx="1"/>
          </p:nvPr>
        </p:nvSpPr>
        <p:spPr>
          <a:xfrm>
            <a:off x="457200" y="1600200"/>
            <a:ext cx="8229600" cy="4997152"/>
          </a:xfrm>
        </p:spPr>
        <p:txBody>
          <a:bodyPr>
            <a:noAutofit/>
          </a:bodyPr>
          <a:lstStyle/>
          <a:p>
            <a:r>
              <a:rPr lang="en-US" sz="4000" dirty="0"/>
              <a:t>Gardening Equipment </a:t>
            </a:r>
          </a:p>
          <a:p>
            <a:r>
              <a:rPr lang="en-US" sz="4000" dirty="0"/>
              <a:t>Carpentry Tools and Equipment</a:t>
            </a:r>
          </a:p>
          <a:p>
            <a:r>
              <a:rPr lang="en-US" sz="4000" dirty="0"/>
              <a:t>Painting Equipment</a:t>
            </a:r>
          </a:p>
          <a:p>
            <a:r>
              <a:rPr lang="en-US" sz="4000" dirty="0"/>
              <a:t>Tool Kits</a:t>
            </a:r>
          </a:p>
          <a:p>
            <a:r>
              <a:rPr lang="en-US" sz="4000" dirty="0"/>
              <a:t>Art Related Equipment</a:t>
            </a:r>
          </a:p>
          <a:p>
            <a:r>
              <a:rPr lang="en-US" sz="4000" dirty="0"/>
              <a:t>Skills Related Equipment</a:t>
            </a:r>
          </a:p>
          <a:p>
            <a:r>
              <a:rPr lang="en-US" sz="4000" dirty="0"/>
              <a:t>Lab Equipment</a:t>
            </a:r>
            <a:endParaRPr lang="en-IN" sz="4000" dirty="0"/>
          </a:p>
        </p:txBody>
      </p:sp>
    </p:spTree>
    <p:extLst>
      <p:ext uri="{BB962C8B-B14F-4D97-AF65-F5344CB8AC3E}">
        <p14:creationId xmlns:p14="http://schemas.microsoft.com/office/powerpoint/2010/main" val="28409314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96752"/>
          </a:xfrm>
        </p:spPr>
        <p:txBody>
          <a:bodyPr>
            <a:normAutofit/>
          </a:bodyPr>
          <a:lstStyle/>
          <a:p>
            <a:r>
              <a:rPr lang="en-US" sz="5400" b="1" dirty="0">
                <a:solidFill>
                  <a:srgbClr val="C00000"/>
                </a:solidFill>
              </a:rPr>
              <a:t>Teaching Learning Material</a:t>
            </a:r>
            <a:endParaRPr lang="en-IN" sz="5400" b="1" dirty="0">
              <a:solidFill>
                <a:srgbClr val="C00000"/>
              </a:solidFill>
            </a:endParaRPr>
          </a:p>
        </p:txBody>
      </p:sp>
      <p:sp>
        <p:nvSpPr>
          <p:cNvPr id="3" name="Content Placeholder 2"/>
          <p:cNvSpPr>
            <a:spLocks noGrp="1"/>
          </p:cNvSpPr>
          <p:nvPr>
            <p:ph idx="1"/>
          </p:nvPr>
        </p:nvSpPr>
        <p:spPr>
          <a:xfrm>
            <a:off x="457200" y="1600200"/>
            <a:ext cx="8229600" cy="4925144"/>
          </a:xfrm>
        </p:spPr>
        <p:txBody>
          <a:bodyPr>
            <a:normAutofit/>
          </a:bodyPr>
          <a:lstStyle/>
          <a:p>
            <a:r>
              <a:rPr lang="en-US" sz="4000" dirty="0"/>
              <a:t>E-content and software</a:t>
            </a:r>
          </a:p>
          <a:p>
            <a:r>
              <a:rPr lang="en-US" sz="4000" dirty="0"/>
              <a:t>Subscription to Children Magazines and Newspaper</a:t>
            </a:r>
          </a:p>
          <a:p>
            <a:r>
              <a:rPr lang="en-US" sz="4000" dirty="0"/>
              <a:t>Toys, puzzles, puppets</a:t>
            </a:r>
          </a:p>
          <a:p>
            <a:r>
              <a:rPr lang="en-US" sz="4000" dirty="0"/>
              <a:t>E-Labs/O-Labs</a:t>
            </a:r>
            <a:endParaRPr lang="en-IN" sz="4000" dirty="0"/>
          </a:p>
        </p:txBody>
      </p:sp>
    </p:spTree>
    <p:extLst>
      <p:ext uri="{BB962C8B-B14F-4D97-AF65-F5344CB8AC3E}">
        <p14:creationId xmlns:p14="http://schemas.microsoft.com/office/powerpoint/2010/main" val="1041445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6632"/>
            <a:ext cx="8229600" cy="1080120"/>
          </a:xfrm>
        </p:spPr>
        <p:txBody>
          <a:bodyPr>
            <a:normAutofit/>
          </a:bodyPr>
          <a:lstStyle/>
          <a:p>
            <a:r>
              <a:rPr lang="en-US" sz="5400" b="1" dirty="0">
                <a:solidFill>
                  <a:srgbClr val="C00000"/>
                </a:solidFill>
              </a:rPr>
              <a:t>Maintenance &amp; Repairs</a:t>
            </a:r>
            <a:endParaRPr lang="en-IN" sz="5400" b="1" dirty="0">
              <a:solidFill>
                <a:srgbClr val="C00000"/>
              </a:solidFill>
            </a:endParaRPr>
          </a:p>
        </p:txBody>
      </p:sp>
      <p:sp>
        <p:nvSpPr>
          <p:cNvPr id="3" name="Content Placeholder 2"/>
          <p:cNvSpPr>
            <a:spLocks noGrp="1"/>
          </p:cNvSpPr>
          <p:nvPr>
            <p:ph idx="1"/>
          </p:nvPr>
        </p:nvSpPr>
        <p:spPr>
          <a:xfrm>
            <a:off x="457200" y="1340768"/>
            <a:ext cx="8229600" cy="5184576"/>
          </a:xfrm>
        </p:spPr>
        <p:txBody>
          <a:bodyPr>
            <a:noAutofit/>
          </a:bodyPr>
          <a:lstStyle/>
          <a:p>
            <a:r>
              <a:rPr lang="en-US" sz="3600" dirty="0"/>
              <a:t>Boundary </a:t>
            </a:r>
            <a:r>
              <a:rPr lang="en-US" sz="3600" dirty="0" err="1"/>
              <a:t>Walll</a:t>
            </a:r>
            <a:r>
              <a:rPr lang="en-US" sz="3600" dirty="0"/>
              <a:t> Painting</a:t>
            </a:r>
          </a:p>
          <a:p>
            <a:r>
              <a:rPr lang="en-US" sz="3600" dirty="0"/>
              <a:t>Electrical Fixture Change</a:t>
            </a:r>
          </a:p>
          <a:p>
            <a:r>
              <a:rPr lang="en-US" sz="3600" dirty="0"/>
              <a:t>Fans Regulators Change</a:t>
            </a:r>
          </a:p>
          <a:p>
            <a:r>
              <a:rPr lang="en-US" sz="3600" dirty="0"/>
              <a:t>Generator Repairs/Maintenance</a:t>
            </a:r>
          </a:p>
          <a:p>
            <a:r>
              <a:rPr lang="en-US" sz="3600" dirty="0"/>
              <a:t>Painting</a:t>
            </a:r>
          </a:p>
          <a:p>
            <a:r>
              <a:rPr lang="en-US" sz="3600" dirty="0"/>
              <a:t>Pumps/Motors Repair</a:t>
            </a:r>
          </a:p>
          <a:p>
            <a:r>
              <a:rPr lang="en-US" sz="3600" dirty="0"/>
              <a:t>ICT Equipment maintenance and repair</a:t>
            </a:r>
          </a:p>
          <a:p>
            <a:r>
              <a:rPr lang="en-US" sz="3600" dirty="0"/>
              <a:t>UPS Battery replacement</a:t>
            </a:r>
            <a:endParaRPr lang="en-IN" sz="3600" dirty="0"/>
          </a:p>
        </p:txBody>
      </p:sp>
    </p:spTree>
    <p:extLst>
      <p:ext uri="{BB962C8B-B14F-4D97-AF65-F5344CB8AC3E}">
        <p14:creationId xmlns:p14="http://schemas.microsoft.com/office/powerpoint/2010/main" val="38295892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417638"/>
          </a:xfrm>
        </p:spPr>
        <p:txBody>
          <a:bodyPr>
            <a:normAutofit/>
          </a:bodyPr>
          <a:lstStyle/>
          <a:p>
            <a:r>
              <a:rPr lang="en-US" sz="6000" b="1" dirty="0">
                <a:solidFill>
                  <a:srgbClr val="C00000"/>
                </a:solidFill>
              </a:rPr>
              <a:t>Office Needs</a:t>
            </a:r>
            <a:endParaRPr lang="en-IN" sz="6000" b="1" dirty="0">
              <a:solidFill>
                <a:srgbClr val="C00000"/>
              </a:solidFill>
            </a:endParaRPr>
          </a:p>
        </p:txBody>
      </p:sp>
      <p:sp>
        <p:nvSpPr>
          <p:cNvPr id="3" name="Content Placeholder 2"/>
          <p:cNvSpPr>
            <a:spLocks noGrp="1"/>
          </p:cNvSpPr>
          <p:nvPr>
            <p:ph idx="1"/>
          </p:nvPr>
        </p:nvSpPr>
        <p:spPr>
          <a:xfrm>
            <a:off x="457200" y="1600200"/>
            <a:ext cx="8229600" cy="4997152"/>
          </a:xfrm>
        </p:spPr>
        <p:txBody>
          <a:bodyPr>
            <a:normAutofit/>
          </a:bodyPr>
          <a:lstStyle/>
          <a:p>
            <a:r>
              <a:rPr lang="en-US" sz="3600" dirty="0"/>
              <a:t>Notice Boards</a:t>
            </a:r>
          </a:p>
          <a:p>
            <a:r>
              <a:rPr lang="en-US" sz="3600" dirty="0"/>
              <a:t>Computer/Laptop/Tablet</a:t>
            </a:r>
          </a:p>
          <a:p>
            <a:r>
              <a:rPr lang="en-US" sz="3600" dirty="0"/>
              <a:t>Printer, Scanner, Photocopier</a:t>
            </a:r>
          </a:p>
          <a:p>
            <a:r>
              <a:rPr lang="en-US" sz="3600" dirty="0"/>
              <a:t>Cupboards</a:t>
            </a:r>
          </a:p>
          <a:p>
            <a:r>
              <a:rPr lang="en-US" sz="3600" dirty="0"/>
              <a:t>Stationery</a:t>
            </a:r>
          </a:p>
          <a:p>
            <a:r>
              <a:rPr lang="en-US" sz="3600" dirty="0"/>
              <a:t>Interactive Voice Response System (IVRS)</a:t>
            </a:r>
          </a:p>
          <a:p>
            <a:r>
              <a:rPr lang="en-US" sz="3600" dirty="0"/>
              <a:t>Public Address System</a:t>
            </a:r>
            <a:endParaRPr lang="en-IN" sz="3600" dirty="0"/>
          </a:p>
        </p:txBody>
      </p:sp>
    </p:spTree>
    <p:extLst>
      <p:ext uri="{BB962C8B-B14F-4D97-AF65-F5344CB8AC3E}">
        <p14:creationId xmlns:p14="http://schemas.microsoft.com/office/powerpoint/2010/main" val="33649988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384"/>
            <a:ext cx="8229600" cy="1143000"/>
          </a:xfrm>
        </p:spPr>
        <p:txBody>
          <a:bodyPr>
            <a:normAutofit/>
          </a:bodyPr>
          <a:lstStyle/>
          <a:p>
            <a:r>
              <a:rPr lang="en-IN" sz="4800" dirty="0">
                <a:solidFill>
                  <a:srgbClr val="C00000"/>
                </a:solidFill>
                <a:latin typeface="Arial Black" pitchFamily="34" charset="0"/>
              </a:rPr>
              <a:t>PORTAL PROCESS</a:t>
            </a:r>
          </a:p>
        </p:txBody>
      </p:sp>
      <p:sp>
        <p:nvSpPr>
          <p:cNvPr id="3" name="Content Placeholder 2"/>
          <p:cNvSpPr>
            <a:spLocks noGrp="1"/>
          </p:cNvSpPr>
          <p:nvPr>
            <p:ph idx="1"/>
          </p:nvPr>
        </p:nvSpPr>
        <p:spPr>
          <a:xfrm>
            <a:off x="457200" y="1196752"/>
            <a:ext cx="8229600" cy="5472608"/>
          </a:xfrm>
        </p:spPr>
        <p:txBody>
          <a:bodyPr>
            <a:normAutofit fontScale="85000" lnSpcReduction="20000"/>
          </a:bodyPr>
          <a:lstStyle/>
          <a:p>
            <a:pPr algn="just"/>
            <a:r>
              <a:rPr lang="en-IN" sz="4200" dirty="0">
                <a:latin typeface="Times New Roman" pitchFamily="18" charset="0"/>
                <a:cs typeface="Times New Roman" pitchFamily="18" charset="0"/>
              </a:rPr>
              <a:t>Register School in the </a:t>
            </a:r>
            <a:r>
              <a:rPr lang="en-IN" sz="4200" dirty="0" err="1">
                <a:latin typeface="Times New Roman" pitchFamily="18" charset="0"/>
                <a:cs typeface="Times New Roman" pitchFamily="18" charset="0"/>
              </a:rPr>
              <a:t>Vidyanjali</a:t>
            </a:r>
            <a:r>
              <a:rPr lang="en-IN" sz="4200" dirty="0">
                <a:latin typeface="Times New Roman" pitchFamily="18" charset="0"/>
                <a:cs typeface="Times New Roman" pitchFamily="18" charset="0"/>
              </a:rPr>
              <a:t> Portal </a:t>
            </a:r>
          </a:p>
          <a:p>
            <a:pPr marL="0" indent="0" algn="just">
              <a:buNone/>
            </a:pPr>
            <a:r>
              <a:rPr lang="en-IN" sz="4200" i="1" dirty="0">
                <a:solidFill>
                  <a:srgbClr val="00B050"/>
                </a:solidFill>
                <a:latin typeface="Times New Roman" pitchFamily="18" charset="0"/>
                <a:cs typeface="Times New Roman" pitchFamily="18" charset="0"/>
              </a:rPr>
              <a:t>	(Action – School)</a:t>
            </a:r>
            <a:endParaRPr lang="en-IN" sz="4200" i="1" dirty="0">
              <a:latin typeface="Times New Roman" pitchFamily="18" charset="0"/>
              <a:cs typeface="Times New Roman" pitchFamily="18" charset="0"/>
            </a:endParaRPr>
          </a:p>
          <a:p>
            <a:pPr algn="just"/>
            <a:r>
              <a:rPr lang="en-IN" sz="4200" dirty="0">
                <a:latin typeface="Times New Roman" pitchFamily="18" charset="0"/>
                <a:cs typeface="Times New Roman" pitchFamily="18" charset="0"/>
              </a:rPr>
              <a:t>Raise request in </a:t>
            </a:r>
            <a:r>
              <a:rPr lang="en-IN" sz="4200" dirty="0" err="1">
                <a:latin typeface="Times New Roman" pitchFamily="18" charset="0"/>
                <a:cs typeface="Times New Roman" pitchFamily="18" charset="0"/>
              </a:rPr>
              <a:t>Vidyanjali</a:t>
            </a:r>
            <a:r>
              <a:rPr lang="en-IN" sz="4200" dirty="0">
                <a:latin typeface="Times New Roman" pitchFamily="18" charset="0"/>
                <a:cs typeface="Times New Roman" pitchFamily="18" charset="0"/>
              </a:rPr>
              <a:t> Portal </a:t>
            </a:r>
          </a:p>
          <a:p>
            <a:pPr marL="0" indent="0" algn="just">
              <a:buNone/>
            </a:pPr>
            <a:r>
              <a:rPr lang="en-IN" sz="4200" i="1" dirty="0">
                <a:solidFill>
                  <a:srgbClr val="00B050"/>
                </a:solidFill>
                <a:latin typeface="Times New Roman" pitchFamily="18" charset="0"/>
                <a:cs typeface="Times New Roman" pitchFamily="18" charset="0"/>
              </a:rPr>
              <a:t>	(Action – School)</a:t>
            </a:r>
            <a:endParaRPr lang="en-IN" sz="4200" i="1" dirty="0">
              <a:latin typeface="Times New Roman" pitchFamily="18" charset="0"/>
              <a:cs typeface="Times New Roman" pitchFamily="18" charset="0"/>
            </a:endParaRPr>
          </a:p>
          <a:p>
            <a:pPr algn="just"/>
            <a:r>
              <a:rPr lang="en-IN" sz="4200" dirty="0">
                <a:latin typeface="Times New Roman" pitchFamily="18" charset="0"/>
                <a:cs typeface="Times New Roman" pitchFamily="18" charset="0"/>
              </a:rPr>
              <a:t>Register Volunteer in </a:t>
            </a:r>
            <a:r>
              <a:rPr lang="en-IN" sz="4200" dirty="0" err="1">
                <a:latin typeface="Times New Roman" pitchFamily="18" charset="0"/>
                <a:cs typeface="Times New Roman" pitchFamily="18" charset="0"/>
              </a:rPr>
              <a:t>Vidyanjali</a:t>
            </a:r>
            <a:r>
              <a:rPr lang="en-IN" sz="4200" dirty="0">
                <a:latin typeface="Times New Roman" pitchFamily="18" charset="0"/>
                <a:cs typeface="Times New Roman" pitchFamily="18" charset="0"/>
              </a:rPr>
              <a:t> Portal</a:t>
            </a:r>
          </a:p>
          <a:p>
            <a:pPr marL="0" indent="0" algn="just">
              <a:buNone/>
            </a:pPr>
            <a:r>
              <a:rPr lang="en-IN" sz="4200" i="1" dirty="0">
                <a:solidFill>
                  <a:srgbClr val="00B050"/>
                </a:solidFill>
                <a:latin typeface="Times New Roman" pitchFamily="18" charset="0"/>
                <a:cs typeface="Times New Roman" pitchFamily="18" charset="0"/>
              </a:rPr>
              <a:t>	(Action – Volunteer/School)</a:t>
            </a:r>
            <a:endParaRPr lang="en-IN" sz="4200" i="1" dirty="0">
              <a:latin typeface="Times New Roman" pitchFamily="18" charset="0"/>
              <a:cs typeface="Times New Roman" pitchFamily="18" charset="0"/>
            </a:endParaRPr>
          </a:p>
          <a:p>
            <a:r>
              <a:rPr lang="en-IN" sz="4200" dirty="0">
                <a:latin typeface="Times New Roman" pitchFamily="18" charset="0"/>
                <a:cs typeface="Times New Roman" pitchFamily="18" charset="0"/>
              </a:rPr>
              <a:t>Contribution to the School </a:t>
            </a:r>
          </a:p>
          <a:p>
            <a:pPr marL="0" indent="0">
              <a:buNone/>
            </a:pPr>
            <a:r>
              <a:rPr lang="en-IN" sz="4200" i="1" dirty="0">
                <a:solidFill>
                  <a:srgbClr val="00B050"/>
                </a:solidFill>
                <a:latin typeface="Times New Roman" pitchFamily="18" charset="0"/>
                <a:cs typeface="Times New Roman" pitchFamily="18" charset="0"/>
              </a:rPr>
              <a:t>	(Action – Volunteer/School)</a:t>
            </a:r>
            <a:endParaRPr lang="en-IN" sz="4200" i="1" dirty="0">
              <a:latin typeface="Times New Roman" pitchFamily="18" charset="0"/>
              <a:cs typeface="Times New Roman" pitchFamily="18" charset="0"/>
            </a:endParaRPr>
          </a:p>
          <a:p>
            <a:r>
              <a:rPr lang="en-US" sz="4200" dirty="0">
                <a:latin typeface="Times New Roman" pitchFamily="18" charset="0"/>
                <a:cs typeface="Times New Roman" pitchFamily="18" charset="0"/>
              </a:rPr>
              <a:t>Invite, accept, approve volunteer </a:t>
            </a:r>
          </a:p>
          <a:p>
            <a:pPr marL="0" indent="0">
              <a:buNone/>
            </a:pPr>
            <a:r>
              <a:rPr lang="en-US" sz="4200" i="1" dirty="0">
                <a:solidFill>
                  <a:srgbClr val="00B050"/>
                </a:solidFill>
                <a:latin typeface="Times New Roman" pitchFamily="18" charset="0"/>
                <a:cs typeface="Times New Roman" pitchFamily="18" charset="0"/>
              </a:rPr>
              <a:t>	(Action – School)</a:t>
            </a:r>
            <a:endParaRPr lang="en-IN" sz="4200" i="1" dirty="0">
              <a:solidFill>
                <a:srgbClr val="00B050"/>
              </a:solidFill>
              <a:latin typeface="Times New Roman" pitchFamily="18" charset="0"/>
              <a:cs typeface="Times New Roman" pitchFamily="18" charset="0"/>
            </a:endParaRPr>
          </a:p>
          <a:p>
            <a:pPr marL="0" indent="0">
              <a:buNone/>
            </a:pPr>
            <a:endParaRPr lang="en-IN" i="1" dirty="0">
              <a:latin typeface="Times New Roman" pitchFamily="18" charset="0"/>
              <a:cs typeface="Times New Roman" pitchFamily="18" charset="0"/>
            </a:endParaRPr>
          </a:p>
          <a:p>
            <a:pPr algn="just"/>
            <a:endParaRPr lang="en-IN" dirty="0">
              <a:latin typeface="Times New Roman" pitchFamily="18" charset="0"/>
              <a:cs typeface="Times New Roman" pitchFamily="18" charset="0"/>
            </a:endParaRPr>
          </a:p>
        </p:txBody>
      </p:sp>
    </p:spTree>
    <p:extLst>
      <p:ext uri="{BB962C8B-B14F-4D97-AF65-F5344CB8AC3E}">
        <p14:creationId xmlns:p14="http://schemas.microsoft.com/office/powerpoint/2010/main" val="12714478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3">
                                            <p:txEl>
                                              <p:pRg st="6" end="6"/>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uiExpand="1"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38138"/>
          </a:xfrm>
        </p:spPr>
        <p:txBody>
          <a:bodyPr>
            <a:normAutofit fontScale="90000"/>
          </a:bodyPr>
          <a:lstStyle/>
          <a:p>
            <a:r>
              <a:rPr lang="en-US" sz="6000" dirty="0">
                <a:solidFill>
                  <a:srgbClr val="C00000"/>
                </a:solidFill>
                <a:latin typeface="Arial Black" pitchFamily="34" charset="0"/>
              </a:rPr>
              <a:t>REPORT</a:t>
            </a:r>
            <a:br>
              <a:rPr lang="en-US" dirty="0">
                <a:solidFill>
                  <a:srgbClr val="C00000"/>
                </a:solidFill>
                <a:latin typeface="Arial Black" pitchFamily="34" charset="0"/>
              </a:rPr>
            </a:br>
            <a:r>
              <a:rPr lang="en-US" sz="3600" i="1" dirty="0">
                <a:solidFill>
                  <a:srgbClr val="C00000"/>
                </a:solidFill>
                <a:latin typeface="Arial Narrow" pitchFamily="34" charset="0"/>
              </a:rPr>
              <a:t>(As on 12</a:t>
            </a:r>
            <a:r>
              <a:rPr lang="en-US" sz="3600" i="1" baseline="30000" dirty="0">
                <a:solidFill>
                  <a:srgbClr val="C00000"/>
                </a:solidFill>
                <a:latin typeface="Arial Narrow" pitchFamily="34" charset="0"/>
              </a:rPr>
              <a:t>th</a:t>
            </a:r>
            <a:r>
              <a:rPr lang="en-US" sz="3600" i="1" dirty="0">
                <a:solidFill>
                  <a:srgbClr val="C00000"/>
                </a:solidFill>
                <a:latin typeface="Arial Narrow" pitchFamily="34" charset="0"/>
              </a:rPr>
              <a:t> August 2024)</a:t>
            </a:r>
            <a:endParaRPr lang="en-IN" sz="3600" i="1" dirty="0">
              <a:solidFill>
                <a:srgbClr val="C00000"/>
              </a:solidFill>
              <a:latin typeface="Arial Narrow" pitchFamily="34" charset="0"/>
            </a:endParaRPr>
          </a:p>
        </p:txBody>
      </p:sp>
      <p:sp>
        <p:nvSpPr>
          <p:cNvPr id="3" name="Content Placeholder 2"/>
          <p:cNvSpPr>
            <a:spLocks noGrp="1"/>
          </p:cNvSpPr>
          <p:nvPr>
            <p:ph idx="1"/>
          </p:nvPr>
        </p:nvSpPr>
        <p:spPr>
          <a:xfrm>
            <a:off x="107504" y="1844824"/>
            <a:ext cx="8856984" cy="4738538"/>
          </a:xfrm>
        </p:spPr>
        <p:txBody>
          <a:bodyPr>
            <a:normAutofit/>
          </a:bodyPr>
          <a:lstStyle/>
          <a:p>
            <a:r>
              <a:rPr lang="en-US" sz="3600" dirty="0">
                <a:latin typeface="Times New Roman" pitchFamily="18" charset="0"/>
                <a:cs typeface="Times New Roman" pitchFamily="18" charset="0"/>
              </a:rPr>
              <a:t>No. of School </a:t>
            </a:r>
            <a:r>
              <a:rPr lang="en-US" sz="2800" i="1" dirty="0">
                <a:latin typeface="Times New Roman" pitchFamily="18" charset="0"/>
                <a:cs typeface="Times New Roman" pitchFamily="18" charset="0"/>
              </a:rPr>
              <a:t>(Govt. &amp; Aided)</a:t>
            </a:r>
            <a:r>
              <a:rPr lang="en-US" sz="3600" dirty="0">
                <a:latin typeface="Times New Roman" pitchFamily="18" charset="0"/>
                <a:cs typeface="Times New Roman" pitchFamily="18" charset="0"/>
              </a:rPr>
              <a:t>	– 2777</a:t>
            </a:r>
            <a:endParaRPr lang="en-US" i="1" dirty="0">
              <a:latin typeface="Times New Roman" pitchFamily="18" charset="0"/>
              <a:cs typeface="Times New Roman" pitchFamily="18" charset="0"/>
            </a:endParaRPr>
          </a:p>
          <a:p>
            <a:r>
              <a:rPr lang="en-US" sz="3600" dirty="0">
                <a:latin typeface="Times New Roman" pitchFamily="18" charset="0"/>
                <a:cs typeface="Times New Roman" pitchFamily="18" charset="0"/>
              </a:rPr>
              <a:t>Onboarded school 		– 2665 </a:t>
            </a:r>
            <a:r>
              <a:rPr lang="en-US" sz="2800" i="1" dirty="0">
                <a:latin typeface="Times New Roman" pitchFamily="18" charset="0"/>
                <a:cs typeface="Times New Roman" pitchFamily="18" charset="0"/>
              </a:rPr>
              <a:t>(95.96%)</a:t>
            </a:r>
          </a:p>
          <a:p>
            <a:r>
              <a:rPr lang="en-US" sz="3600" dirty="0" err="1">
                <a:latin typeface="Times New Roman" pitchFamily="18" charset="0"/>
                <a:cs typeface="Times New Roman" pitchFamily="18" charset="0"/>
              </a:rPr>
              <a:t>Unboarded</a:t>
            </a:r>
            <a:r>
              <a:rPr lang="en-US" sz="3600" dirty="0">
                <a:latin typeface="Times New Roman" pitchFamily="18" charset="0"/>
                <a:cs typeface="Times New Roman" pitchFamily="18" charset="0"/>
              </a:rPr>
              <a:t> school 		–   112 </a:t>
            </a:r>
            <a:endParaRPr lang="en-US" i="1" dirty="0">
              <a:latin typeface="Times New Roman" pitchFamily="18" charset="0"/>
              <a:cs typeface="Times New Roman" pitchFamily="18" charset="0"/>
            </a:endParaRPr>
          </a:p>
          <a:p>
            <a:r>
              <a:rPr lang="en-US" sz="3600" dirty="0">
                <a:latin typeface="Times New Roman" pitchFamily="18" charset="0"/>
                <a:cs typeface="Times New Roman" pitchFamily="18" charset="0"/>
              </a:rPr>
              <a:t>No. of Volunteers			– 1880</a:t>
            </a:r>
          </a:p>
          <a:p>
            <a:r>
              <a:rPr lang="en-US" sz="3600" dirty="0">
                <a:latin typeface="Times New Roman" pitchFamily="18" charset="0"/>
                <a:cs typeface="Times New Roman" pitchFamily="18" charset="0"/>
              </a:rPr>
              <a:t>Contribution (Assets) 		–   240</a:t>
            </a:r>
          </a:p>
          <a:p>
            <a:r>
              <a:rPr lang="en-US" sz="3600" dirty="0">
                <a:latin typeface="Times New Roman" pitchFamily="18" charset="0"/>
                <a:cs typeface="Times New Roman" pitchFamily="18" charset="0"/>
              </a:rPr>
              <a:t>Contribution (Service) 	</a:t>
            </a:r>
            <a:r>
              <a:rPr lang="en-US" sz="3600">
                <a:latin typeface="Times New Roman" pitchFamily="18" charset="0"/>
                <a:cs typeface="Times New Roman" pitchFamily="18" charset="0"/>
              </a:rPr>
              <a:t>-     59</a:t>
            </a:r>
            <a:endParaRPr lang="en-IN" sz="3600" dirty="0">
              <a:latin typeface="Times New Roman" pitchFamily="18" charset="0"/>
              <a:cs typeface="Times New Roman" pitchFamily="18" charset="0"/>
            </a:endParaRPr>
          </a:p>
        </p:txBody>
      </p:sp>
    </p:spTree>
    <p:extLst>
      <p:ext uri="{BB962C8B-B14F-4D97-AF65-F5344CB8AC3E}">
        <p14:creationId xmlns:p14="http://schemas.microsoft.com/office/powerpoint/2010/main" val="9696698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C00000"/>
                </a:solidFill>
                <a:latin typeface="Arial Black" pitchFamily="34" charset="0"/>
              </a:rPr>
              <a:t>OBJECTIVE</a:t>
            </a:r>
            <a:endParaRPr lang="en-IN" dirty="0">
              <a:solidFill>
                <a:srgbClr val="C00000"/>
              </a:solidFill>
              <a:latin typeface="Arial Black" pitchFamily="34" charset="0"/>
            </a:endParaRPr>
          </a:p>
        </p:txBody>
      </p:sp>
      <p:sp>
        <p:nvSpPr>
          <p:cNvPr id="3" name="Content Placeholder 2"/>
          <p:cNvSpPr>
            <a:spLocks noGrp="1"/>
          </p:cNvSpPr>
          <p:nvPr>
            <p:ph idx="1"/>
          </p:nvPr>
        </p:nvSpPr>
        <p:spPr/>
        <p:txBody>
          <a:bodyPr>
            <a:normAutofit/>
          </a:bodyPr>
          <a:lstStyle/>
          <a:p>
            <a:pPr algn="just"/>
            <a:r>
              <a:rPr lang="en-IN" sz="3600" dirty="0" err="1">
                <a:latin typeface="Times New Roman" pitchFamily="18" charset="0"/>
                <a:cs typeface="Times New Roman" pitchFamily="18" charset="0"/>
              </a:rPr>
              <a:t>Vidyanjali</a:t>
            </a:r>
            <a:r>
              <a:rPr lang="en-IN" sz="3600" dirty="0">
                <a:latin typeface="Times New Roman" pitchFamily="18" charset="0"/>
                <a:cs typeface="Times New Roman" pitchFamily="18" charset="0"/>
              </a:rPr>
              <a:t> is an initiative taken by the Ministry of Education, Government of India with the aim </a:t>
            </a:r>
            <a:r>
              <a:rPr lang="en-IN" sz="3600" b="1" u="sng" dirty="0">
                <a:solidFill>
                  <a:srgbClr val="0070C0"/>
                </a:solidFill>
                <a:latin typeface="Times New Roman" pitchFamily="18" charset="0"/>
                <a:cs typeface="Times New Roman" pitchFamily="18" charset="0"/>
              </a:rPr>
              <a:t>to strengthen Schools through community and private sector involvement</a:t>
            </a:r>
            <a:r>
              <a:rPr lang="en-IN" sz="3600" dirty="0">
                <a:latin typeface="Times New Roman" pitchFamily="18" charset="0"/>
                <a:cs typeface="Times New Roman" pitchFamily="18" charset="0"/>
              </a:rPr>
              <a:t> in schools across the country. This initiative would connect schools with varied volunteers.</a:t>
            </a:r>
          </a:p>
        </p:txBody>
      </p:sp>
    </p:spTree>
    <p:extLst>
      <p:ext uri="{BB962C8B-B14F-4D97-AF65-F5344CB8AC3E}">
        <p14:creationId xmlns:p14="http://schemas.microsoft.com/office/powerpoint/2010/main" val="6743238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solidFill>
                  <a:srgbClr val="C00000"/>
                </a:solidFill>
                <a:latin typeface="Arial Black" pitchFamily="34" charset="0"/>
              </a:rPr>
              <a:t>ADMINISTRATOR</a:t>
            </a:r>
          </a:p>
        </p:txBody>
      </p:sp>
      <p:sp>
        <p:nvSpPr>
          <p:cNvPr id="3" name="Content Placeholder 2"/>
          <p:cNvSpPr>
            <a:spLocks noGrp="1"/>
          </p:cNvSpPr>
          <p:nvPr>
            <p:ph idx="1"/>
          </p:nvPr>
        </p:nvSpPr>
        <p:spPr/>
        <p:txBody>
          <a:bodyPr>
            <a:normAutofit fontScale="92500" lnSpcReduction="10000"/>
          </a:bodyPr>
          <a:lstStyle/>
          <a:p>
            <a:pPr algn="just"/>
            <a:r>
              <a:rPr lang="en-IN" dirty="0">
                <a:solidFill>
                  <a:srgbClr val="002060"/>
                </a:solidFill>
                <a:latin typeface="Times New Roman" pitchFamily="18" charset="0"/>
                <a:cs typeface="Times New Roman" pitchFamily="18" charset="0"/>
              </a:rPr>
              <a:t>It means an official who shall support the implementation and ensure the adherence of laid out policies and guidelines of </a:t>
            </a:r>
            <a:r>
              <a:rPr lang="en-IN" dirty="0" err="1">
                <a:solidFill>
                  <a:srgbClr val="002060"/>
                </a:solidFill>
                <a:latin typeface="Times New Roman" pitchFamily="18" charset="0"/>
                <a:cs typeface="Times New Roman" pitchFamily="18" charset="0"/>
              </a:rPr>
              <a:t>Vidyanjali</a:t>
            </a:r>
            <a:r>
              <a:rPr lang="en-IN" dirty="0">
                <a:solidFill>
                  <a:srgbClr val="002060"/>
                </a:solidFill>
                <a:latin typeface="Times New Roman" pitchFamily="18" charset="0"/>
                <a:cs typeface="Times New Roman" pitchFamily="18" charset="0"/>
              </a:rPr>
              <a:t> 2.0 programme. </a:t>
            </a:r>
          </a:p>
          <a:p>
            <a:pPr marL="0" indent="0" algn="just">
              <a:buNone/>
            </a:pPr>
            <a:endParaRPr lang="en-IN" dirty="0">
              <a:latin typeface="Times New Roman" pitchFamily="18" charset="0"/>
              <a:cs typeface="Times New Roman" pitchFamily="18" charset="0"/>
            </a:endParaRPr>
          </a:p>
          <a:p>
            <a:pPr algn="just"/>
            <a:r>
              <a:rPr lang="en-IN" dirty="0">
                <a:latin typeface="Times New Roman" pitchFamily="18" charset="0"/>
                <a:cs typeface="Times New Roman" pitchFamily="18" charset="0"/>
              </a:rPr>
              <a:t>Key administrator are National Nodal Officer, State Nodal Officer, District Nodal Officer, Regional Nodal Officer from </a:t>
            </a:r>
            <a:r>
              <a:rPr lang="en-IN" dirty="0" err="1">
                <a:latin typeface="Times New Roman" pitchFamily="18" charset="0"/>
                <a:cs typeface="Times New Roman" pitchFamily="18" charset="0"/>
              </a:rPr>
              <a:t>Kendriya</a:t>
            </a:r>
            <a:r>
              <a:rPr lang="en-IN" dirty="0">
                <a:latin typeface="Times New Roman" pitchFamily="18" charset="0"/>
                <a:cs typeface="Times New Roman" pitchFamily="18" charset="0"/>
              </a:rPr>
              <a:t> </a:t>
            </a:r>
            <a:r>
              <a:rPr lang="en-IN" dirty="0" err="1">
                <a:latin typeface="Times New Roman" pitchFamily="18" charset="0"/>
                <a:cs typeface="Times New Roman" pitchFamily="18" charset="0"/>
              </a:rPr>
              <a:t>Vidyalaya</a:t>
            </a:r>
            <a:r>
              <a:rPr lang="en-IN" dirty="0">
                <a:latin typeface="Times New Roman" pitchFamily="18" charset="0"/>
                <a:cs typeface="Times New Roman" pitchFamily="18" charset="0"/>
              </a:rPr>
              <a:t> </a:t>
            </a:r>
            <a:r>
              <a:rPr lang="en-IN" dirty="0" err="1">
                <a:latin typeface="Times New Roman" pitchFamily="18" charset="0"/>
                <a:cs typeface="Times New Roman" pitchFamily="18" charset="0"/>
              </a:rPr>
              <a:t>Sangathan</a:t>
            </a:r>
            <a:r>
              <a:rPr lang="en-IN" dirty="0">
                <a:latin typeface="Times New Roman" pitchFamily="18" charset="0"/>
                <a:cs typeface="Times New Roman" pitchFamily="18" charset="0"/>
              </a:rPr>
              <a:t> (KVS) and </a:t>
            </a:r>
            <a:r>
              <a:rPr lang="en-IN" dirty="0" err="1">
                <a:latin typeface="Times New Roman" pitchFamily="18" charset="0"/>
                <a:cs typeface="Times New Roman" pitchFamily="18" charset="0"/>
              </a:rPr>
              <a:t>Navodaya</a:t>
            </a:r>
            <a:r>
              <a:rPr lang="en-IN" dirty="0">
                <a:latin typeface="Times New Roman" pitchFamily="18" charset="0"/>
                <a:cs typeface="Times New Roman" pitchFamily="18" charset="0"/>
              </a:rPr>
              <a:t> </a:t>
            </a:r>
            <a:r>
              <a:rPr lang="en-IN" dirty="0" err="1">
                <a:latin typeface="Times New Roman" pitchFamily="18" charset="0"/>
                <a:cs typeface="Times New Roman" pitchFamily="18" charset="0"/>
              </a:rPr>
              <a:t>Vidyalaya</a:t>
            </a:r>
            <a:r>
              <a:rPr lang="en-IN" dirty="0">
                <a:latin typeface="Times New Roman" pitchFamily="18" charset="0"/>
                <a:cs typeface="Times New Roman" pitchFamily="18" charset="0"/>
              </a:rPr>
              <a:t> </a:t>
            </a:r>
            <a:r>
              <a:rPr lang="en-IN" dirty="0" err="1">
                <a:latin typeface="Times New Roman" pitchFamily="18" charset="0"/>
                <a:cs typeface="Times New Roman" pitchFamily="18" charset="0"/>
              </a:rPr>
              <a:t>Samiti</a:t>
            </a:r>
            <a:r>
              <a:rPr lang="en-IN" dirty="0">
                <a:latin typeface="Times New Roman" pitchFamily="18" charset="0"/>
                <a:cs typeface="Times New Roman" pitchFamily="18" charset="0"/>
              </a:rPr>
              <a:t> (NVS) and School User.</a:t>
            </a:r>
          </a:p>
        </p:txBody>
      </p:sp>
    </p:spTree>
    <p:extLst>
      <p:ext uri="{BB962C8B-B14F-4D97-AF65-F5344CB8AC3E}">
        <p14:creationId xmlns:p14="http://schemas.microsoft.com/office/powerpoint/2010/main" val="23931035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dirty="0">
                <a:solidFill>
                  <a:srgbClr val="C00000"/>
                </a:solidFill>
                <a:latin typeface="Arial Black" pitchFamily="34" charset="0"/>
              </a:rPr>
              <a:t>ACTIVITIES</a:t>
            </a:r>
            <a:endParaRPr lang="en-IN" sz="4800" dirty="0">
              <a:solidFill>
                <a:srgbClr val="C00000"/>
              </a:solidFill>
              <a:latin typeface="Arial Black" pitchFamily="34" charset="0"/>
            </a:endParaRPr>
          </a:p>
        </p:txBody>
      </p:sp>
      <p:sp>
        <p:nvSpPr>
          <p:cNvPr id="3" name="Content Placeholder 2"/>
          <p:cNvSpPr>
            <a:spLocks noGrp="1"/>
          </p:cNvSpPr>
          <p:nvPr>
            <p:ph idx="1"/>
          </p:nvPr>
        </p:nvSpPr>
        <p:spPr>
          <a:xfrm>
            <a:off x="457200" y="1600200"/>
            <a:ext cx="8229600" cy="4983162"/>
          </a:xfrm>
        </p:spPr>
        <p:txBody>
          <a:bodyPr>
            <a:normAutofit fontScale="85000" lnSpcReduction="20000"/>
          </a:bodyPr>
          <a:lstStyle/>
          <a:p>
            <a:pPr algn="just"/>
            <a:r>
              <a:rPr lang="en-IN" sz="4000" dirty="0" err="1">
                <a:latin typeface="Times New Roman" pitchFamily="18" charset="0"/>
                <a:cs typeface="Times New Roman" pitchFamily="18" charset="0"/>
              </a:rPr>
              <a:t>Vidyanjali</a:t>
            </a:r>
            <a:r>
              <a:rPr lang="en-IN" sz="4000" dirty="0">
                <a:latin typeface="Times New Roman" pitchFamily="18" charset="0"/>
                <a:cs typeface="Times New Roman" pitchFamily="18" charset="0"/>
              </a:rPr>
              <a:t> 2.0 has two verticals : </a:t>
            </a:r>
          </a:p>
          <a:p>
            <a:pPr marL="0" indent="0" algn="just">
              <a:buNone/>
            </a:pPr>
            <a:r>
              <a:rPr lang="en-IN" sz="4000" i="1" dirty="0">
                <a:latin typeface="Times New Roman" pitchFamily="18" charset="0"/>
                <a:cs typeface="Times New Roman" pitchFamily="18" charset="0"/>
              </a:rPr>
              <a:t>   	</a:t>
            </a:r>
            <a:r>
              <a:rPr lang="en-IN" sz="4000" b="1" dirty="0">
                <a:solidFill>
                  <a:srgbClr val="002060"/>
                </a:solidFill>
                <a:latin typeface="Times New Roman" pitchFamily="18" charset="0"/>
                <a:cs typeface="Times New Roman" pitchFamily="18" charset="0"/>
              </a:rPr>
              <a:t>Participate in school “Service 	Activity”</a:t>
            </a:r>
            <a:r>
              <a:rPr lang="en-IN" sz="4000" b="1" dirty="0">
                <a:latin typeface="Times New Roman" pitchFamily="18" charset="0"/>
                <a:cs typeface="Times New Roman" pitchFamily="18" charset="0"/>
              </a:rPr>
              <a:t> </a:t>
            </a:r>
            <a:r>
              <a:rPr lang="en-IN" sz="4000" dirty="0">
                <a:latin typeface="Times New Roman" pitchFamily="18" charset="0"/>
                <a:cs typeface="Times New Roman" pitchFamily="18" charset="0"/>
              </a:rPr>
              <a:t>and </a:t>
            </a:r>
            <a:r>
              <a:rPr lang="en-IN" sz="4000" b="1" dirty="0">
                <a:solidFill>
                  <a:srgbClr val="002060"/>
                </a:solidFill>
                <a:latin typeface="Times New Roman" pitchFamily="18" charset="0"/>
                <a:cs typeface="Times New Roman" pitchFamily="18" charset="0"/>
              </a:rPr>
              <a:t>“Assets/Material	/Equipment activity”</a:t>
            </a:r>
            <a:r>
              <a:rPr lang="en-IN" sz="4000" b="1" dirty="0">
                <a:latin typeface="Times New Roman" pitchFamily="18" charset="0"/>
                <a:cs typeface="Times New Roman" pitchFamily="18" charset="0"/>
              </a:rPr>
              <a:t> </a:t>
            </a:r>
            <a:r>
              <a:rPr lang="en-IN" sz="4000" dirty="0">
                <a:latin typeface="Times New Roman" pitchFamily="18" charset="0"/>
                <a:cs typeface="Times New Roman" pitchFamily="18" charset="0"/>
              </a:rPr>
              <a:t>in which 	volunteer 	can 	support and strengthen 	the 	Government and Government 	Aided schools. </a:t>
            </a:r>
          </a:p>
          <a:p>
            <a:pPr marL="0" indent="0" algn="just">
              <a:buNone/>
            </a:pPr>
            <a:r>
              <a:rPr lang="en-IN" sz="4000" dirty="0">
                <a:latin typeface="Times New Roman" pitchFamily="18" charset="0"/>
                <a:cs typeface="Times New Roman" pitchFamily="18" charset="0"/>
              </a:rPr>
              <a:t>		This two activity 	can be done 	in 	</a:t>
            </a:r>
            <a:r>
              <a:rPr lang="en-IN" sz="4000" b="1" dirty="0">
                <a:solidFill>
                  <a:srgbClr val="002060"/>
                </a:solidFill>
                <a:latin typeface="Times New Roman" pitchFamily="18" charset="0"/>
                <a:cs typeface="Times New Roman" pitchFamily="18" charset="0"/>
              </a:rPr>
              <a:t>Online mode. </a:t>
            </a:r>
            <a:r>
              <a:rPr lang="en-IN" sz="4000" dirty="0">
                <a:latin typeface="Times New Roman" pitchFamily="18" charset="0"/>
                <a:cs typeface="Times New Roman" pitchFamily="18" charset="0"/>
              </a:rPr>
              <a:t>Assets/Material/ 	Equipment activity could 	be done only 	in </a:t>
            </a:r>
            <a:r>
              <a:rPr lang="en-IN" sz="4000" b="1" dirty="0">
                <a:solidFill>
                  <a:srgbClr val="002060"/>
                </a:solidFill>
                <a:latin typeface="Times New Roman" pitchFamily="18" charset="0"/>
                <a:cs typeface="Times New Roman" pitchFamily="18" charset="0"/>
              </a:rPr>
              <a:t>Offline mode</a:t>
            </a:r>
            <a:r>
              <a:rPr lang="en-IN" sz="4000" dirty="0">
                <a:latin typeface="Times New Roman" pitchFamily="18" charset="0"/>
                <a:cs typeface="Times New Roman" pitchFamily="18" charset="0"/>
              </a:rPr>
              <a:t>.</a:t>
            </a:r>
          </a:p>
        </p:txBody>
      </p:sp>
    </p:spTree>
    <p:extLst>
      <p:ext uri="{BB962C8B-B14F-4D97-AF65-F5344CB8AC3E}">
        <p14:creationId xmlns:p14="http://schemas.microsoft.com/office/powerpoint/2010/main" val="40332214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24744"/>
          </a:xfrm>
        </p:spPr>
        <p:txBody>
          <a:bodyPr/>
          <a:lstStyle/>
          <a:p>
            <a:r>
              <a:rPr lang="en-IN" dirty="0">
                <a:solidFill>
                  <a:srgbClr val="C00000"/>
                </a:solidFill>
                <a:latin typeface="Arial Black" pitchFamily="34" charset="0"/>
              </a:rPr>
              <a:t>VOLUNTEERS</a:t>
            </a:r>
          </a:p>
        </p:txBody>
      </p:sp>
      <p:sp>
        <p:nvSpPr>
          <p:cNvPr id="3" name="Content Placeholder 2"/>
          <p:cNvSpPr>
            <a:spLocks noGrp="1"/>
          </p:cNvSpPr>
          <p:nvPr>
            <p:ph idx="1"/>
          </p:nvPr>
        </p:nvSpPr>
        <p:spPr>
          <a:xfrm>
            <a:off x="457200" y="1196752"/>
            <a:ext cx="8229600" cy="5661248"/>
          </a:xfrm>
        </p:spPr>
        <p:txBody>
          <a:bodyPr>
            <a:noAutofit/>
          </a:bodyPr>
          <a:lstStyle/>
          <a:p>
            <a:pPr algn="just"/>
            <a:r>
              <a:rPr lang="en-IN" sz="3400" dirty="0">
                <a:latin typeface="Times New Roman" pitchFamily="18" charset="0"/>
                <a:cs typeface="Times New Roman" pitchFamily="18" charset="0"/>
              </a:rPr>
              <a:t>Volunteers means a person who is a citizen of India/Non-Resident Indian/Person of Indian Origin or an organisation /institution/company/group registered in India </a:t>
            </a:r>
            <a:r>
              <a:rPr lang="en-IN" sz="3400" b="1" dirty="0">
                <a:solidFill>
                  <a:srgbClr val="002060"/>
                </a:solidFill>
                <a:latin typeface="Times New Roman" pitchFamily="18" charset="0"/>
                <a:cs typeface="Times New Roman" pitchFamily="18" charset="0"/>
              </a:rPr>
              <a:t>willing to provide services by participating in school activities and/or provide assets/material/equipment in Online and provide assets/material/ equipment in Offline</a:t>
            </a:r>
            <a:r>
              <a:rPr lang="en-IN" sz="3400" dirty="0">
                <a:latin typeface="Times New Roman" pitchFamily="18" charset="0"/>
                <a:cs typeface="Times New Roman" pitchFamily="18" charset="0"/>
              </a:rPr>
              <a:t> to the Government and Govt. Aided schools free of charges.</a:t>
            </a:r>
          </a:p>
        </p:txBody>
      </p:sp>
    </p:spTree>
    <p:extLst>
      <p:ext uri="{BB962C8B-B14F-4D97-AF65-F5344CB8AC3E}">
        <p14:creationId xmlns:p14="http://schemas.microsoft.com/office/powerpoint/2010/main" val="3850516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90264"/>
            <a:ext cx="8229600" cy="1143000"/>
          </a:xfrm>
        </p:spPr>
        <p:txBody>
          <a:bodyPr/>
          <a:lstStyle/>
          <a:p>
            <a:r>
              <a:rPr lang="en-IN" dirty="0">
                <a:solidFill>
                  <a:srgbClr val="C00000"/>
                </a:solidFill>
                <a:latin typeface="Arial Black" pitchFamily="34" charset="0"/>
              </a:rPr>
              <a:t>PROVISION IN NEP 2020</a:t>
            </a:r>
          </a:p>
        </p:txBody>
      </p:sp>
      <p:sp>
        <p:nvSpPr>
          <p:cNvPr id="3" name="Content Placeholder 2"/>
          <p:cNvSpPr>
            <a:spLocks noGrp="1"/>
          </p:cNvSpPr>
          <p:nvPr>
            <p:ph idx="1"/>
          </p:nvPr>
        </p:nvSpPr>
        <p:spPr>
          <a:xfrm>
            <a:off x="467544" y="1124744"/>
            <a:ext cx="8229600" cy="5472608"/>
          </a:xfrm>
        </p:spPr>
        <p:txBody>
          <a:bodyPr>
            <a:noAutofit/>
          </a:bodyPr>
          <a:lstStyle/>
          <a:p>
            <a:pPr algn="just"/>
            <a:r>
              <a:rPr lang="en-IN" dirty="0">
                <a:solidFill>
                  <a:srgbClr val="002060"/>
                </a:solidFill>
                <a:latin typeface="Times New Roman" pitchFamily="18" charset="0"/>
                <a:cs typeface="Times New Roman" pitchFamily="18" charset="0"/>
              </a:rPr>
              <a:t>Every literate member of the community could commit to teaching one student/person how to read </a:t>
            </a:r>
            <a:r>
              <a:rPr lang="en-IN" i="1" dirty="0">
                <a:solidFill>
                  <a:srgbClr val="002060"/>
                </a:solidFill>
                <a:latin typeface="Times New Roman" pitchFamily="18" charset="0"/>
                <a:cs typeface="Times New Roman" pitchFamily="18" charset="0"/>
              </a:rPr>
              <a:t>(NEP Para 2.7)</a:t>
            </a:r>
          </a:p>
          <a:p>
            <a:pPr algn="just"/>
            <a:endParaRPr lang="en-IN" dirty="0">
              <a:solidFill>
                <a:srgbClr val="002060"/>
              </a:solidFill>
              <a:latin typeface="Times New Roman" pitchFamily="18" charset="0"/>
              <a:cs typeface="Times New Roman" pitchFamily="18" charset="0"/>
            </a:endParaRPr>
          </a:p>
          <a:p>
            <a:pPr algn="just"/>
            <a:r>
              <a:rPr lang="en-IN" dirty="0">
                <a:solidFill>
                  <a:srgbClr val="00B050"/>
                </a:solidFill>
                <a:latin typeface="Times New Roman" pitchFamily="18" charset="0"/>
                <a:cs typeface="Times New Roman" pitchFamily="18" charset="0"/>
              </a:rPr>
              <a:t>The nutrition of health (including mental health) of children will be addressed, through healthy meals and the introduction of well-trained social workers, counsellors, and community involvement into the schooling system </a:t>
            </a:r>
            <a:r>
              <a:rPr lang="en-IN" i="1" dirty="0">
                <a:solidFill>
                  <a:srgbClr val="00B050"/>
                </a:solidFill>
                <a:latin typeface="Times New Roman" pitchFamily="18" charset="0"/>
                <a:cs typeface="Times New Roman" pitchFamily="18" charset="0"/>
              </a:rPr>
              <a:t>(NEP Para 2.9)</a:t>
            </a:r>
          </a:p>
        </p:txBody>
      </p:sp>
    </p:spTree>
    <p:extLst>
      <p:ext uri="{BB962C8B-B14F-4D97-AF65-F5344CB8AC3E}">
        <p14:creationId xmlns:p14="http://schemas.microsoft.com/office/powerpoint/2010/main" val="697673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uiExpand="1"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solidFill>
                  <a:srgbClr val="C00000"/>
                </a:solidFill>
                <a:latin typeface="Arial Black" pitchFamily="34" charset="0"/>
              </a:rPr>
              <a:t>PROVISION IN NEP 2020</a:t>
            </a:r>
            <a:endParaRPr lang="en-IN" dirty="0"/>
          </a:p>
        </p:txBody>
      </p:sp>
      <p:sp>
        <p:nvSpPr>
          <p:cNvPr id="3" name="Content Placeholder 2"/>
          <p:cNvSpPr>
            <a:spLocks noGrp="1"/>
          </p:cNvSpPr>
          <p:nvPr>
            <p:ph idx="1"/>
          </p:nvPr>
        </p:nvSpPr>
        <p:spPr>
          <a:xfrm>
            <a:off x="457200" y="1412776"/>
            <a:ext cx="8229600" cy="4713387"/>
          </a:xfrm>
        </p:spPr>
        <p:txBody>
          <a:bodyPr/>
          <a:lstStyle/>
          <a:p>
            <a:pPr algn="just"/>
            <a:r>
              <a:rPr lang="en-IN" dirty="0">
                <a:solidFill>
                  <a:srgbClr val="002060"/>
                </a:solidFill>
                <a:latin typeface="Times New Roman" pitchFamily="18" charset="0"/>
                <a:cs typeface="Times New Roman" pitchFamily="18" charset="0"/>
              </a:rPr>
              <a:t>To provide ease of access, volunteers may be involved under various programs and interaction between students. </a:t>
            </a:r>
          </a:p>
          <a:p>
            <a:pPr marL="0" indent="0" algn="just">
              <a:buNone/>
            </a:pPr>
            <a:r>
              <a:rPr lang="en-IN" dirty="0">
                <a:solidFill>
                  <a:srgbClr val="002060"/>
                </a:solidFill>
                <a:latin typeface="Times New Roman" pitchFamily="18" charset="0"/>
                <a:cs typeface="Times New Roman" pitchFamily="18" charset="0"/>
              </a:rPr>
              <a:t>    </a:t>
            </a:r>
            <a:r>
              <a:rPr lang="en-IN" i="1" dirty="0">
                <a:solidFill>
                  <a:srgbClr val="002060"/>
                </a:solidFill>
                <a:latin typeface="Times New Roman" pitchFamily="18" charset="0"/>
                <a:cs typeface="Times New Roman" pitchFamily="18" charset="0"/>
              </a:rPr>
              <a:t>(NEP Para 3.6 &amp; 3.7)</a:t>
            </a:r>
          </a:p>
          <a:p>
            <a:pPr marL="0" indent="0" algn="just">
              <a:buNone/>
            </a:pPr>
            <a:endParaRPr lang="en-IN" dirty="0">
              <a:solidFill>
                <a:srgbClr val="FF0000"/>
              </a:solidFill>
              <a:latin typeface="Times New Roman" pitchFamily="18" charset="0"/>
              <a:cs typeface="Times New Roman" pitchFamily="18" charset="0"/>
            </a:endParaRPr>
          </a:p>
          <a:p>
            <a:pPr algn="just"/>
            <a:r>
              <a:rPr lang="en-IN" dirty="0">
                <a:latin typeface="Times New Roman" pitchFamily="18" charset="0"/>
                <a:cs typeface="Times New Roman" pitchFamily="18" charset="0"/>
              </a:rPr>
              <a:t>All efforts will be undertaken to ensure the participation of community members in adult education. </a:t>
            </a:r>
            <a:r>
              <a:rPr lang="en-IN" i="1" dirty="0">
                <a:latin typeface="Times New Roman" pitchFamily="18" charset="0"/>
                <a:cs typeface="Times New Roman" pitchFamily="18" charset="0"/>
              </a:rPr>
              <a:t>(NEP Para 21.8)</a:t>
            </a:r>
          </a:p>
          <a:p>
            <a:endParaRPr lang="en-IN" dirty="0"/>
          </a:p>
        </p:txBody>
      </p:sp>
    </p:spTree>
    <p:extLst>
      <p:ext uri="{BB962C8B-B14F-4D97-AF65-F5344CB8AC3E}">
        <p14:creationId xmlns:p14="http://schemas.microsoft.com/office/powerpoint/2010/main" val="19035049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0" end="0"/>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uiExpand="1"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solidFill>
                  <a:srgbClr val="C00000"/>
                </a:solidFill>
                <a:latin typeface="Arial Black" pitchFamily="34" charset="0"/>
              </a:rPr>
              <a:t>SERVICE ACTIVITY</a:t>
            </a:r>
          </a:p>
        </p:txBody>
      </p:sp>
      <p:sp>
        <p:nvSpPr>
          <p:cNvPr id="3" name="Content Placeholder 2"/>
          <p:cNvSpPr>
            <a:spLocks noGrp="1"/>
          </p:cNvSpPr>
          <p:nvPr>
            <p:ph idx="1"/>
          </p:nvPr>
        </p:nvSpPr>
        <p:spPr/>
        <p:txBody>
          <a:bodyPr>
            <a:normAutofit/>
          </a:bodyPr>
          <a:lstStyle/>
          <a:p>
            <a:pPr algn="just"/>
            <a:r>
              <a:rPr lang="en-IN" sz="4400" dirty="0">
                <a:latin typeface="Times New Roman" pitchFamily="18" charset="0"/>
                <a:cs typeface="Times New Roman" pitchFamily="18" charset="0"/>
              </a:rPr>
              <a:t>It means any contribution by a volunteer to a school in the form of sharing of knowledge, skill, expertise through training, teaching, demonstration, practice, sponsorship etc.</a:t>
            </a:r>
          </a:p>
        </p:txBody>
      </p:sp>
    </p:spTree>
    <p:extLst>
      <p:ext uri="{BB962C8B-B14F-4D97-AF65-F5344CB8AC3E}">
        <p14:creationId xmlns:p14="http://schemas.microsoft.com/office/powerpoint/2010/main" val="35369417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848</TotalTime>
  <Words>1170</Words>
  <Application>Microsoft Office PowerPoint</Application>
  <PresentationFormat>On-screen Show (4:3)</PresentationFormat>
  <Paragraphs>162</Paragraphs>
  <Slides>26</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26</vt:i4>
      </vt:variant>
    </vt:vector>
  </HeadingPairs>
  <TitlesOfParts>
    <vt:vector size="35" baseType="lpstr">
      <vt:lpstr>Arial</vt:lpstr>
      <vt:lpstr>Arial Black</vt:lpstr>
      <vt:lpstr>Arial Narrow</vt:lpstr>
      <vt:lpstr>Calibri</vt:lpstr>
      <vt:lpstr>Cooper Black</vt:lpstr>
      <vt:lpstr>Times New Roman</vt:lpstr>
      <vt:lpstr>Tw Cen MT Condensed Extra Bold</vt:lpstr>
      <vt:lpstr>VNT Times</vt:lpstr>
      <vt:lpstr>Office Theme</vt:lpstr>
      <vt:lpstr>VIDYANJALI 2.0 (vidyanjali.education.gov.in)</vt:lpstr>
      <vt:lpstr>DEFINITION</vt:lpstr>
      <vt:lpstr>OBJECTIVE</vt:lpstr>
      <vt:lpstr>ADMINISTRATOR</vt:lpstr>
      <vt:lpstr>ACTIVITIES</vt:lpstr>
      <vt:lpstr>VOLUNTEERS</vt:lpstr>
      <vt:lpstr>PROVISION IN NEP 2020</vt:lpstr>
      <vt:lpstr>PROVISION IN NEP 2020</vt:lpstr>
      <vt:lpstr>SERVICE ACTIVITY</vt:lpstr>
      <vt:lpstr>Generic Level Services/Activities</vt:lpstr>
      <vt:lpstr>Sponsorship services/activities</vt:lpstr>
      <vt:lpstr>Sponsorship services/activities cont.</vt:lpstr>
      <vt:lpstr>ASSETS/MATERIAL/EQUIPMENT ACTIVITY</vt:lpstr>
      <vt:lpstr>Basic Civil Infrastructure :</vt:lpstr>
      <vt:lpstr>Basic Civil Infrastructure cont.</vt:lpstr>
      <vt:lpstr>Basic Electrical Infrastructure</vt:lpstr>
      <vt:lpstr>Classroom Needs</vt:lpstr>
      <vt:lpstr>Digital Infrastructure</vt:lpstr>
      <vt:lpstr>Equipment for Co-Curricular &amp; Sports</vt:lpstr>
      <vt:lpstr>Health and Safety Aids</vt:lpstr>
      <vt:lpstr>Tool Kits and Miscellaneous Equipment</vt:lpstr>
      <vt:lpstr>Teaching Learning Material</vt:lpstr>
      <vt:lpstr>Maintenance &amp; Repairs</vt:lpstr>
      <vt:lpstr>Office Needs</vt:lpstr>
      <vt:lpstr>PORTAL PROCESS</vt:lpstr>
      <vt:lpstr>REPORT (As on 12th August 2024)</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ASUS</dc:creator>
  <cp:lastModifiedBy>PC</cp:lastModifiedBy>
  <cp:revision>112</cp:revision>
  <dcterms:created xsi:type="dcterms:W3CDTF">2023-04-12T21:37:37Z</dcterms:created>
  <dcterms:modified xsi:type="dcterms:W3CDTF">2024-08-12T09:31:42Z</dcterms:modified>
</cp:coreProperties>
</file>